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56" r:id="rId2"/>
    <p:sldId id="462" r:id="rId3"/>
    <p:sldId id="642" r:id="rId4"/>
    <p:sldId id="639" r:id="rId5"/>
    <p:sldId id="637" r:id="rId6"/>
    <p:sldId id="643" r:id="rId7"/>
    <p:sldId id="638" r:id="rId8"/>
    <p:sldId id="644" r:id="rId9"/>
    <p:sldId id="645" r:id="rId10"/>
    <p:sldId id="646" r:id="rId11"/>
    <p:sldId id="648" r:id="rId12"/>
    <p:sldId id="662" r:id="rId13"/>
    <p:sldId id="661" r:id="rId14"/>
    <p:sldId id="660" r:id="rId15"/>
    <p:sldId id="659" r:id="rId16"/>
    <p:sldId id="664" r:id="rId17"/>
    <p:sldId id="665" r:id="rId18"/>
    <p:sldId id="666" r:id="rId19"/>
    <p:sldId id="667" r:id="rId20"/>
    <p:sldId id="668" r:id="rId21"/>
    <p:sldId id="650" r:id="rId22"/>
    <p:sldId id="651" r:id="rId23"/>
    <p:sldId id="652" r:id="rId24"/>
    <p:sldId id="647" r:id="rId25"/>
    <p:sldId id="669" r:id="rId26"/>
    <p:sldId id="670" r:id="rId27"/>
    <p:sldId id="671" r:id="rId28"/>
    <p:sldId id="672" r:id="rId29"/>
    <p:sldId id="673" r:id="rId30"/>
  </p:sldIdLst>
  <p:sldSz cx="9144000" cy="5715000" type="screen16x10"/>
  <p:notesSz cx="7104063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6"/>
    <a:srgbClr val="0099CC"/>
    <a:srgbClr val="00B0F0"/>
    <a:srgbClr val="00FFFF"/>
    <a:srgbClr val="663300"/>
    <a:srgbClr val="FF9900"/>
    <a:srgbClr val="FFCC66"/>
    <a:srgbClr val="80C6D6"/>
    <a:srgbClr val="FF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2308" autoAdjust="0"/>
  </p:normalViewPr>
  <p:slideViewPr>
    <p:cSldViewPr>
      <p:cViewPr varScale="1">
        <p:scale>
          <a:sx n="103" d="100"/>
          <a:sy n="103" d="100"/>
        </p:scale>
        <p:origin x="1074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35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632"/>
    </p:cViewPr>
  </p:sorterViewPr>
  <p:notesViewPr>
    <p:cSldViewPr>
      <p:cViewPr varScale="1">
        <p:scale>
          <a:sx n="72" d="100"/>
          <a:sy n="72" d="100"/>
        </p:scale>
        <p:origin x="-3258" y="-10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045" cy="51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defTabSz="913174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81" y="1"/>
            <a:ext cx="3078045" cy="51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>
            <a:lvl1pPr algn="r" defTabSz="913174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234"/>
            <a:ext cx="3078045" cy="51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defTabSz="913174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81" y="9722234"/>
            <a:ext cx="3078045" cy="51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9" tIns="45720" rIns="91439" bIns="45720" numCol="1" anchor="b" anchorCtr="0" compatLnSpc="1">
            <a:prstTxWarp prst="textNoShape">
              <a:avLst/>
            </a:prstTxWarp>
          </a:bodyPr>
          <a:lstStyle>
            <a:lvl1pPr algn="r" defTabSz="911733" eaLnBrk="1" hangingPunct="1">
              <a:defRPr sz="1200"/>
            </a:lvl1pPr>
          </a:lstStyle>
          <a:p>
            <a:pPr>
              <a:defRPr/>
            </a:pPr>
            <a:fld id="{ED4C946D-3900-4177-8A8C-BAD293E9107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881816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045" cy="51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7" tIns="47283" rIns="94567" bIns="4728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81" y="1"/>
            <a:ext cx="3078045" cy="51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7" tIns="47283" rIns="94567" bIns="4728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4188" y="769938"/>
            <a:ext cx="6135687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71" y="4861117"/>
            <a:ext cx="5682923" cy="460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7" tIns="47283" rIns="94567" bIns="472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234"/>
            <a:ext cx="3078045" cy="51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7" tIns="47283" rIns="94567" bIns="4728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81" y="9722234"/>
            <a:ext cx="3078045" cy="51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7" tIns="47283" rIns="94567" bIns="4728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0FDD21-D2F5-4843-B3B3-4636F17F3ACA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546801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1243588184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3598512280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2960015060"/>
      </p:ext>
    </p:extLst>
  </p:cSld>
  <p:clrMapOvr>
    <a:masterClrMapping/>
  </p:clrMapOvr>
  <p:transition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333501"/>
            <a:ext cx="8229600" cy="3771636"/>
          </a:xfrm>
        </p:spPr>
        <p:txBody>
          <a:bodyPr/>
          <a:lstStyle/>
          <a:p>
            <a:pPr lvl="0"/>
            <a:r>
              <a:rPr lang="fr-FR" noProof="0"/>
              <a:t>Cliquez sur l'icône pour ajouter un tableau</a:t>
            </a:r>
            <a:endParaRPr lang="fr-F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993129396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333500"/>
            <a:ext cx="4038600" cy="18216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4232865490"/>
      </p:ext>
    </p:extLst>
  </p:cSld>
  <p:clrMapOvr>
    <a:masterClrMapping/>
  </p:clrMapOvr>
  <p:transition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57200" y="1333501"/>
            <a:ext cx="8229600" cy="3771636"/>
          </a:xfrm>
        </p:spPr>
        <p:txBody>
          <a:bodyPr/>
          <a:lstStyle/>
          <a:p>
            <a:pPr lvl="0"/>
            <a:r>
              <a:rPr lang="fr-FR" noProof="0"/>
              <a:t>Cliquez sur l'icône pour ajouter un graphique</a:t>
            </a:r>
            <a:endParaRPr lang="fr-F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2793897456"/>
      </p:ext>
    </p:extLst>
  </p:cSld>
  <p:clrMapOvr>
    <a:masterClrMapping/>
  </p:clrMapOvr>
  <p:transition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/>
          <a:p>
            <a:pPr lvl="0"/>
            <a:r>
              <a:rPr lang="fr-FR" noProof="0"/>
              <a:t>Cliquez sur l'icône pour ajouter un graphique</a:t>
            </a:r>
            <a:endParaRPr lang="fr-FR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2129585959"/>
      </p:ext>
    </p:extLst>
  </p:cSld>
  <p:clrMapOvr>
    <a:masterClrMapping/>
  </p:clrMapOvr>
  <p:transition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28866"/>
            <a:ext cx="8229600" cy="48762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899004843"/>
      </p:ext>
    </p:extLst>
  </p:cSld>
  <p:clrMapOvr>
    <a:masterClrMapping/>
  </p:clrMapOvr>
  <p:transition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28866"/>
            <a:ext cx="8229600" cy="952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4038600" cy="18216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333500"/>
            <a:ext cx="4038600" cy="18216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282158"/>
            <a:ext cx="4038600" cy="18229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3796644592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574473295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2371753337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2169946515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3454145650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2994519705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2081204622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3594580137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</p:spTree>
    <p:extLst>
      <p:ext uri="{BB962C8B-B14F-4D97-AF65-F5344CB8AC3E}">
        <p14:creationId xmlns:p14="http://schemas.microsoft.com/office/powerpoint/2010/main" val="3153192523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ASSEMBLEE GENERALE EXTRAORDINAIRE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402263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18 janvier 2007</a:t>
            </a: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376863"/>
            <a:ext cx="317658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Assemblée Générale Extraordinaire</a:t>
            </a: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5795963" y="5376863"/>
            <a:ext cx="2895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1400" dirty="0"/>
              <a:t>CPABP</a:t>
            </a:r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957763"/>
            <a:ext cx="10302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  <p:sldLayoutId id="2147484915" r:id="rId12"/>
    <p:sldLayoutId id="2147484916" r:id="rId13"/>
    <p:sldLayoutId id="2147484917" r:id="rId14"/>
    <p:sldLayoutId id="2147484918" r:id="rId15"/>
    <p:sldLayoutId id="2147484919" r:id="rId16"/>
    <p:sldLayoutId id="2147484920" r:id="rId17"/>
  </p:sldLayoutIdLst>
  <p:transition>
    <p:pull dir="r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41476"/>
            <a:ext cx="8642350" cy="952500"/>
          </a:xfrm>
        </p:spPr>
        <p:txBody>
          <a:bodyPr/>
          <a:lstStyle/>
          <a:p>
            <a:pPr eaLnBrk="1" hangingPunct="1"/>
            <a:r>
              <a:rPr lang="fr-FR" altLang="fr-FR" sz="4000" dirty="0">
                <a:solidFill>
                  <a:schemeClr val="tx1"/>
                </a:solidFill>
                <a:latin typeface="Comic Sans MS" panose="030F0902030302020204" pitchFamily="66" charset="0"/>
              </a:rPr>
              <a:t>L’EXPOSITION À LA FARINE EN BOULANGERIE</a:t>
            </a:r>
            <a:br>
              <a:rPr lang="fr-FR" altLang="fr-FR" sz="4000" dirty="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fr-FR" altLang="fr-FR" sz="40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Preventica</a:t>
            </a:r>
            <a:br>
              <a:rPr lang="fr-FR" altLang="fr-FR" sz="4000" dirty="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fr-FR" altLang="fr-FR" sz="3200" dirty="0">
                <a:solidFill>
                  <a:schemeClr val="tx1"/>
                </a:solidFill>
                <a:latin typeface="Comic Sans MS" panose="030F0902030302020204" pitchFamily="66" charset="0"/>
              </a:rPr>
              <a:t>10 juin 2025</a:t>
            </a:r>
            <a:br>
              <a:rPr lang="fr-FR" altLang="fr-FR" sz="4000" dirty="0">
                <a:solidFill>
                  <a:schemeClr val="tx1"/>
                </a:solidFill>
                <a:latin typeface="Comic Sans MS" panose="030F0902030302020204" pitchFamily="66" charset="0"/>
              </a:rPr>
            </a:br>
            <a:r>
              <a:rPr lang="fr-FR" altLang="fr-FR" sz="3200" dirty="0">
                <a:solidFill>
                  <a:schemeClr val="tx1"/>
                </a:solidFill>
                <a:latin typeface="Comic Sans MS" panose="030F0902030302020204" pitchFamily="66" charset="0"/>
              </a:rPr>
              <a:t>Dr TAKHI</a:t>
            </a:r>
            <a:endParaRPr lang="fr-FR" altLang="fr-FR" sz="3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109020"/>
            <a:ext cx="2532278" cy="15046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B1F6EC-40E5-1DC0-0BC6-5D68D59D89CA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65D67-80C0-F151-4257-9592F267F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833FE3C-5128-4935-7785-DDCC4A2676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316AA98-8A0F-E0BF-7B68-85AC9AB3A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BD36C2CD-5596-7A9C-528B-F547B6CBD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Asthme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DF3D13A0-8467-C679-8585-7A1D2EEEE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6988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44500" eaLnBrk="1" hangingPunct="1">
              <a:spcBef>
                <a:spcPct val="50000"/>
              </a:spcBef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	Touche entre 7 à 15% des boulangers</a:t>
            </a:r>
          </a:p>
          <a:p>
            <a:pPr algn="just" defTabSz="444500" eaLnBrk="1" hangingPunct="1">
              <a:spcBef>
                <a:spcPct val="50000"/>
              </a:spcBef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Expositions multiples : 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Chambres à farine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Pesées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Déversement des sacs de farine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Opérations de mélange de la farine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Division (diviseuse hydraulique)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Le laminage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Le nettoyage</a:t>
            </a:r>
            <a:endParaRPr lang="fr-FR" sz="1600" dirty="0">
              <a:latin typeface="+mn-lt"/>
              <a:cs typeface="Arial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9A8F8C0-A2F1-9CD1-F39F-3FD9149A7EC5}"/>
              </a:ext>
            </a:extLst>
          </p:cNvPr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F59B6074-FE38-0F5D-C976-59AC4DC112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562783-FA5B-C7A7-514E-68B819CC8661}"/>
              </a:ext>
            </a:extLst>
          </p:cNvPr>
          <p:cNvSpPr/>
          <p:nvPr/>
        </p:nvSpPr>
        <p:spPr>
          <a:xfrm>
            <a:off x="13855" y="537244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0571"/>
      </p:ext>
    </p:extLst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76556-47EA-54D5-9873-F0545C4C2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9E7BB19-4B8B-5C2F-A95B-C655C46A4B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641476"/>
            <a:ext cx="8642350" cy="952500"/>
          </a:xfrm>
        </p:spPr>
        <p:txBody>
          <a:bodyPr/>
          <a:lstStyle/>
          <a:p>
            <a:pPr eaLnBrk="1" hangingPunct="1"/>
            <a:r>
              <a:rPr lang="fr-FR" altLang="fr-FR" sz="4000" b="1" dirty="0">
                <a:solidFill>
                  <a:srgbClr val="CC0066"/>
                </a:solidFill>
                <a:latin typeface="Arial Black" panose="020B0A04020102020204" pitchFamily="34" charset="0"/>
              </a:rPr>
              <a:t>Diagnostic en milieu de travail</a:t>
            </a:r>
            <a:endParaRPr lang="fr-FR" altLang="fr-FR" sz="2800" b="1" dirty="0">
              <a:solidFill>
                <a:srgbClr val="CC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702496-8200-793B-4635-9C2C2155E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109020"/>
            <a:ext cx="2532278" cy="15046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0E84A8-4A14-61C3-F661-85C3BAB437FE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909517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662A3-CB3D-683F-3CB7-6EECD8F17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427251C4-D134-C3CA-1902-F8AF2E8094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6005230-830E-A44C-F15F-0EAADD01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9AE1EB05-642C-C10A-4797-430385E92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En milieu de travail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A2007986-6F64-8852-E2D9-281D05D87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6988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defTabSz="444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Comic Sans MS" pitchFamily="66" charset="0"/>
                <a:cs typeface="Arial" charset="0"/>
              </a:rPr>
              <a:t>L’interrogatoire++++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b="1" dirty="0">
                <a:latin typeface="Comic Sans MS" pitchFamily="66" charset="0"/>
                <a:cs typeface="Arial" charset="0"/>
              </a:rPr>
              <a:t>La spirométrie</a:t>
            </a:r>
            <a:endParaRPr lang="fr-FR" sz="1600" dirty="0">
              <a:latin typeface="+mn-lt"/>
              <a:cs typeface="Arial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392C924-4EB3-C6C8-1370-5C00C48F3E6E}"/>
              </a:ext>
            </a:extLst>
          </p:cNvPr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069E2F43-82C3-CF6C-08BE-4BB6B709F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FC3702-CA37-4093-D67C-A1B3B9FFFF48}"/>
              </a:ext>
            </a:extLst>
          </p:cNvPr>
          <p:cNvSpPr/>
          <p:nvPr/>
        </p:nvSpPr>
        <p:spPr>
          <a:xfrm>
            <a:off x="13855" y="537244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22099"/>
      </p:ext>
    </p:extLst>
  </p:cSld>
  <p:clrMapOvr>
    <a:masterClrMapping/>
  </p:clrMapOvr>
  <p:transition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0335E-BC8C-D46C-4F70-099A59269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3A61E14-67BF-6511-CA6C-4EC3B961F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641476"/>
            <a:ext cx="8642350" cy="952500"/>
          </a:xfrm>
        </p:spPr>
        <p:txBody>
          <a:bodyPr/>
          <a:lstStyle/>
          <a:p>
            <a:pPr eaLnBrk="1" hangingPunct="1"/>
            <a:r>
              <a:rPr lang="fr-FR" altLang="fr-FR" sz="4000" b="1" dirty="0">
                <a:solidFill>
                  <a:srgbClr val="CC0066"/>
                </a:solidFill>
                <a:latin typeface="Arial Black" panose="020B0A04020102020204" pitchFamily="34" charset="0"/>
              </a:rPr>
              <a:t>Diagnostic en milieu spécialisé</a:t>
            </a:r>
            <a:endParaRPr lang="fr-FR" altLang="fr-FR" sz="2800" b="1" dirty="0">
              <a:solidFill>
                <a:srgbClr val="CC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0077E8-E699-8E66-3A34-5076110AD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109020"/>
            <a:ext cx="2532278" cy="15046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B6C331-F5FB-2E37-F6F7-C91C8A9DB740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901440"/>
      </p:ext>
    </p:extLst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BFC3B-1C79-E844-9B38-30D69E082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442C2E11-E83E-4A69-57EF-F4E9C75AC8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1A497802-6332-261E-46BE-416EB4AFA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F0568E99-8F6C-68EF-CB79-43DF43DC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En milieu spécialisé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7DD9B95E-9FC7-C969-102F-597524272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6988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44500" eaLnBrk="1" hangingPunct="1">
              <a:spcBef>
                <a:spcPct val="50000"/>
              </a:spcBef>
              <a:defRPr/>
            </a:pPr>
            <a:r>
              <a:rPr lang="fr-FR" sz="2000" b="1" dirty="0">
                <a:latin typeface="Comic Sans MS" pitchFamily="66" charset="0"/>
                <a:cs typeface="Arial" charset="0"/>
              </a:rPr>
              <a:t>L’Exploration Fonctionnelle Respiratoire</a:t>
            </a:r>
            <a:r>
              <a:rPr lang="fr-FR" sz="2000" dirty="0">
                <a:latin typeface="Comic Sans MS" pitchFamily="66" charset="0"/>
                <a:cs typeface="Arial" charset="0"/>
              </a:rPr>
              <a:t>	</a:t>
            </a:r>
          </a:p>
          <a:p>
            <a:pPr algn="just" defTabSz="444500" eaLnBrk="1" hangingPunct="1">
              <a:spcBef>
                <a:spcPct val="50000"/>
              </a:spcBef>
              <a:defRPr/>
            </a:pPr>
            <a:endParaRPr lang="fr-FR" sz="2000" dirty="0">
              <a:latin typeface="Comic Sans MS" pitchFamily="66" charset="0"/>
              <a:cs typeface="Arial" charset="0"/>
            </a:endParaRPr>
          </a:p>
          <a:p>
            <a:pPr algn="just" defTabSz="444500" eaLnBrk="1" hangingPunct="1">
              <a:spcBef>
                <a:spcPct val="50000"/>
              </a:spcBef>
              <a:defRPr/>
            </a:pPr>
            <a:r>
              <a:rPr lang="fr-FR" sz="2000" b="1" dirty="0">
                <a:latin typeface="Comic Sans MS" pitchFamily="66" charset="0"/>
                <a:cs typeface="Arial" charset="0"/>
              </a:rPr>
              <a:t>Les tests immunologiques</a:t>
            </a:r>
          </a:p>
          <a:p>
            <a:pPr marL="1200150" lvl="2" indent="-285750" algn="just" defTabSz="444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latin typeface="Comic Sans MS" pitchFamily="66" charset="0"/>
                <a:cs typeface="Arial" charset="0"/>
              </a:rPr>
              <a:t>Le </a:t>
            </a:r>
            <a:r>
              <a:rPr lang="fr-FR" sz="1600" dirty="0" err="1">
                <a:latin typeface="Comic Sans MS" pitchFamily="66" charset="0"/>
                <a:cs typeface="Arial" charset="0"/>
              </a:rPr>
              <a:t>prick</a:t>
            </a:r>
            <a:r>
              <a:rPr lang="fr-FR" sz="1600" dirty="0">
                <a:latin typeface="Comic Sans MS" pitchFamily="66" charset="0"/>
                <a:cs typeface="Arial" charset="0"/>
              </a:rPr>
              <a:t>-tests à lecture immédiate (20minutes)</a:t>
            </a:r>
          </a:p>
          <a:p>
            <a:pPr marL="1200150" lvl="2" indent="-285750" algn="just" defTabSz="444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latin typeface="Comic Sans MS" pitchFamily="66" charset="0"/>
                <a:cs typeface="Arial" charset="0"/>
              </a:rPr>
              <a:t>Le dosage d’IgE spécifiques</a:t>
            </a:r>
          </a:p>
          <a:p>
            <a:pPr lvl="2" algn="just" defTabSz="444500" eaLnBrk="1" hangingPunct="1">
              <a:spcBef>
                <a:spcPct val="50000"/>
              </a:spcBef>
              <a:defRPr/>
            </a:pPr>
            <a:endParaRPr lang="fr-FR" sz="1600" dirty="0">
              <a:latin typeface="Comic Sans MS" pitchFamily="66" charset="0"/>
              <a:cs typeface="Arial" charset="0"/>
            </a:endParaRPr>
          </a:p>
          <a:p>
            <a:pPr algn="just" defTabSz="444500" eaLnBrk="1" hangingPunct="1">
              <a:spcBef>
                <a:spcPct val="50000"/>
              </a:spcBef>
              <a:defRPr/>
            </a:pPr>
            <a:r>
              <a:rPr lang="fr-FR" sz="2000" b="1" dirty="0">
                <a:latin typeface="Comic Sans MS" pitchFamily="66" charset="0"/>
                <a:cs typeface="Arial" charset="0"/>
              </a:rPr>
              <a:t>Le test de provocation nasale</a:t>
            </a:r>
          </a:p>
          <a:p>
            <a:pPr algn="just" defTabSz="444500" eaLnBrk="1" hangingPunct="1">
              <a:spcBef>
                <a:spcPct val="50000"/>
              </a:spcBef>
              <a:defRPr/>
            </a:pPr>
            <a:endParaRPr lang="fr-FR" sz="2000" b="1" dirty="0">
              <a:latin typeface="Comic Sans MS" pitchFamily="66" charset="0"/>
              <a:cs typeface="Arial" charset="0"/>
            </a:endParaRPr>
          </a:p>
          <a:p>
            <a:pPr algn="just" defTabSz="444500" eaLnBrk="1" hangingPunct="1">
              <a:spcBef>
                <a:spcPct val="50000"/>
              </a:spcBef>
              <a:defRPr/>
            </a:pPr>
            <a:r>
              <a:rPr lang="fr-FR" sz="2000" b="1" dirty="0">
                <a:latin typeface="Comic Sans MS" pitchFamily="66" charset="0"/>
                <a:cs typeface="Arial" charset="0"/>
              </a:rPr>
              <a:t>Le test de provocation bronchique</a:t>
            </a:r>
            <a:r>
              <a:rPr lang="fr-FR" sz="1600" dirty="0">
                <a:latin typeface="Comic Sans MS" pitchFamily="66" charset="0"/>
                <a:cs typeface="Arial" charset="0"/>
              </a:rPr>
              <a:t> (tests allergologiques douteux ou négatifs)</a:t>
            </a:r>
            <a:endParaRPr lang="fr-FR" sz="1600" dirty="0">
              <a:latin typeface="+mn-lt"/>
              <a:cs typeface="Arial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3873FF1-503E-3B6A-76D4-E3D87345075E}"/>
              </a:ext>
            </a:extLst>
          </p:cNvPr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442E7BAE-E1FB-2429-9B5C-013E3B127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63C839-FC8D-1454-2A19-FE392DCCCA07}"/>
              </a:ext>
            </a:extLst>
          </p:cNvPr>
          <p:cNvSpPr/>
          <p:nvPr/>
        </p:nvSpPr>
        <p:spPr>
          <a:xfrm>
            <a:off x="13855" y="537244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6933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BB7CC-0254-50B2-0DCB-6DCCFF185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759C78C-6B46-E688-9962-BA9DE1B50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641476"/>
            <a:ext cx="8642350" cy="952500"/>
          </a:xfrm>
        </p:spPr>
        <p:txBody>
          <a:bodyPr/>
          <a:lstStyle/>
          <a:p>
            <a:pPr eaLnBrk="1" hangingPunct="1"/>
            <a:r>
              <a:rPr lang="fr-FR" altLang="fr-FR" sz="4000" b="1" dirty="0">
                <a:solidFill>
                  <a:srgbClr val="CC0066"/>
                </a:solidFill>
                <a:latin typeface="Arial Black" panose="020B0A04020102020204" pitchFamily="34" charset="0"/>
              </a:rPr>
              <a:t>Prévention</a:t>
            </a:r>
            <a:endParaRPr lang="fr-FR" altLang="fr-FR" sz="2800" b="1" dirty="0">
              <a:solidFill>
                <a:srgbClr val="CC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859901D-E7A8-F84B-B89C-5CB242FAC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109020"/>
            <a:ext cx="2532278" cy="15046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9C2847-6586-21A0-3879-01B6DAC9498C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542827"/>
      </p:ext>
    </p:extLst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1383A-EA10-A8E1-7166-280DEB2D2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19F54F8-2358-7B50-99CD-9CC9FA5526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30A83CE-D308-FE79-A98B-45767BB95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CE088179-EEF4-1C40-0092-8A47C04C4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Prévention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0EC198B-882E-B4CD-4553-3B8EC3D8081B}"/>
              </a:ext>
            </a:extLst>
          </p:cNvPr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7331606-1CB9-7658-AE8F-102ADC977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1CC75A-A18D-C6B3-B4CE-E30657BF871E}"/>
              </a:ext>
            </a:extLst>
          </p:cNvPr>
          <p:cNvSpPr/>
          <p:nvPr/>
        </p:nvSpPr>
        <p:spPr>
          <a:xfrm>
            <a:off x="13855" y="537244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53E3D5F-4949-A63B-4B4C-B7C08DA95F80}"/>
              </a:ext>
            </a:extLst>
          </p:cNvPr>
          <p:cNvSpPr txBox="1"/>
          <p:nvPr/>
        </p:nvSpPr>
        <p:spPr>
          <a:xfrm>
            <a:off x="215516" y="1921396"/>
            <a:ext cx="8712968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Prévention médicale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Prévention technique</a:t>
            </a:r>
          </a:p>
        </p:txBody>
      </p:sp>
    </p:spTree>
    <p:extLst>
      <p:ext uri="{BB962C8B-B14F-4D97-AF65-F5344CB8AC3E}">
        <p14:creationId xmlns:p14="http://schemas.microsoft.com/office/powerpoint/2010/main" val="1683479186"/>
      </p:ext>
    </p:extLst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78960-34F1-437E-9CDC-64C04C3C6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BC33112-FC3F-6656-F482-6964FEE998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F36C905-C549-02EE-6A41-3DCB98F68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848335D3-D424-8642-ADF5-47681AC85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Prévention médicale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0141EEA1-F7A2-A82D-07D3-DBDE12C524A7}"/>
              </a:ext>
            </a:extLst>
          </p:cNvPr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2E83798F-D5BD-C084-6897-394AB08DA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4A4668-D9CB-08C1-158A-DF0A09A04E31}"/>
              </a:ext>
            </a:extLst>
          </p:cNvPr>
          <p:cNvSpPr/>
          <p:nvPr/>
        </p:nvSpPr>
        <p:spPr>
          <a:xfrm>
            <a:off x="13855" y="537244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534D1C-6F85-23EC-4729-F469A2CEBD16}"/>
              </a:ext>
            </a:extLst>
          </p:cNvPr>
          <p:cNvSpPr txBox="1"/>
          <p:nvPr/>
        </p:nvSpPr>
        <p:spPr>
          <a:xfrm>
            <a:off x="215516" y="1921396"/>
            <a:ext cx="8712968" cy="3120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Embauche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Visites périodiques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r-FR" b="1" kern="0" dirty="0">
              <a:solidFill>
                <a:srgbClr val="000000"/>
              </a:solidFill>
              <a:latin typeface="Comic Sans MS" panose="030F0902030302020204" pitchFamily="66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Actions en milieu de travail</a:t>
            </a:r>
          </a:p>
        </p:txBody>
      </p:sp>
    </p:spTree>
    <p:extLst>
      <p:ext uri="{BB962C8B-B14F-4D97-AF65-F5344CB8AC3E}">
        <p14:creationId xmlns:p14="http://schemas.microsoft.com/office/powerpoint/2010/main" val="2637460435"/>
      </p:ext>
    </p:extLst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7E059-85FD-198C-DE8F-6E710C10F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565E7E7-7F70-F0F6-19BF-D1DF4C0A48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8F3EC91F-A627-44EC-94E7-770CA04E3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DDE807EB-ACBB-1DD2-4478-0C87357E7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Prévention technique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0D305E8-E665-D709-7D01-0A29C158FAC1}"/>
              </a:ext>
            </a:extLst>
          </p:cNvPr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D13A5B77-73E6-C3B6-6B51-58557D4AC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3A7EAF3-2897-0203-B62D-73108E4A5DEE}"/>
              </a:ext>
            </a:extLst>
          </p:cNvPr>
          <p:cNvSpPr/>
          <p:nvPr/>
        </p:nvSpPr>
        <p:spPr>
          <a:xfrm>
            <a:off x="13855" y="537244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FDF06E6-27F0-6C55-30DB-B6CAF95C72B1}"/>
              </a:ext>
            </a:extLst>
          </p:cNvPr>
          <p:cNvSpPr txBox="1"/>
          <p:nvPr/>
        </p:nvSpPr>
        <p:spPr>
          <a:xfrm>
            <a:off x="215516" y="1921396"/>
            <a:ext cx="8712968" cy="22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Mesures liées aux pratiques professionnelles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Mesures liées aux machines utilisées</a:t>
            </a:r>
          </a:p>
        </p:txBody>
      </p:sp>
    </p:spTree>
    <p:extLst>
      <p:ext uri="{BB962C8B-B14F-4D97-AF65-F5344CB8AC3E}">
        <p14:creationId xmlns:p14="http://schemas.microsoft.com/office/powerpoint/2010/main" val="3872670237"/>
      </p:ext>
    </p:extLst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AB873-2C45-311F-CDA7-7925853FD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D9EC406-AB85-399D-7F95-9C845F18E2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C774E92-B235-9AE9-562C-34C76C4FD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D431A973-B59B-EAD3-95DD-C72F43C5A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Prévention technique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6562B84-F84C-C835-80D5-5F29C3B06F7F}"/>
              </a:ext>
            </a:extLst>
          </p:cNvPr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8E22090-819B-9428-5C89-1906089A8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3F4433-60C4-1A51-1720-5C4351A78292}"/>
              </a:ext>
            </a:extLst>
          </p:cNvPr>
          <p:cNvSpPr/>
          <p:nvPr/>
        </p:nvSpPr>
        <p:spPr>
          <a:xfrm>
            <a:off x="13855" y="537244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C4F331-F1CE-DF2C-DFA9-A58541191C64}"/>
              </a:ext>
            </a:extLst>
          </p:cNvPr>
          <p:cNvSpPr txBox="1"/>
          <p:nvPr/>
        </p:nvSpPr>
        <p:spPr>
          <a:xfrm>
            <a:off x="215516" y="1921396"/>
            <a:ext cx="8712968" cy="3330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1</a:t>
            </a: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/ Mesures liées aux pratiques professionnelles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902030302020204" pitchFamily="66" charset="0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Le </a:t>
            </a:r>
            <a:r>
              <a:rPr lang="fr-FR" kern="0" dirty="0">
                <a:solidFill>
                  <a:srgbClr val="000000"/>
                </a:solidFill>
                <a:latin typeface="Comic Sans MS" panose="030F0902030302020204" pitchFamily="66" charset="0"/>
                <a:cs typeface="+mn-cs"/>
              </a:rPr>
              <a:t>déversement</a:t>
            </a: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 du sac de farine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Le mélange farine/eau dans le pétrin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Le fleurage (« à la volée »)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Le nettoyage des espaces de travail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105331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3DD91-E20B-A65F-4DE8-6AB4EE8B6B9F}"/>
              </a:ext>
            </a:extLst>
          </p:cNvPr>
          <p:cNvSpPr/>
          <p:nvPr/>
        </p:nvSpPr>
        <p:spPr>
          <a:xfrm>
            <a:off x="13855" y="537778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Introduction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129698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44500" eaLnBrk="1" hangingPunct="1">
              <a:spcBef>
                <a:spcPct val="50000"/>
              </a:spcBef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	</a:t>
            </a:r>
            <a:endParaRPr lang="fr-FR" sz="1600" dirty="0">
              <a:latin typeface="+mn-lt"/>
              <a:cs typeface="Arial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7950" y="1273324"/>
            <a:ext cx="8928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>
                <a:latin typeface="Comic Sans MS" panose="030F0702030302020204" pitchFamily="66" charset="0"/>
              </a:rPr>
              <a:t>L’exposition à la farine peut provoquer des maladies professionnelles  : </a:t>
            </a:r>
          </a:p>
          <a:p>
            <a:pPr lvl="0"/>
            <a:endParaRPr lang="fr-FR" sz="2000" dirty="0">
              <a:latin typeface="Comic Sans MS" panose="030F0702030302020204" pitchFamily="66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r-FR" sz="2000" dirty="0">
                <a:latin typeface="Comic Sans MS" panose="030F0702030302020204" pitchFamily="66" charset="0"/>
              </a:rPr>
              <a:t>Dermatites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FR" sz="2000" dirty="0">
                <a:latin typeface="Comic Sans MS" panose="030F0702030302020204" pitchFamily="66" charset="0"/>
              </a:rPr>
              <a:t>Rhinite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FR" sz="2000" dirty="0">
                <a:latin typeface="Comic Sans MS" panose="030F0702030302020204" pitchFamily="66" charset="0"/>
              </a:rPr>
              <a:t>Asthme</a:t>
            </a:r>
          </a:p>
          <a:p>
            <a:pPr marL="457200" lvl="0" indent="-457200">
              <a:buFont typeface="+mj-lt"/>
              <a:buAutoNum type="arabicParenR"/>
            </a:pP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E6983-96C7-7B99-6638-9C1401A05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7992C5E-48F6-E6D2-0E8C-73730DAE85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243AEAB5-6110-7419-198D-3A89B13A0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F767E250-EAD2-ABE2-9A4A-830509355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Prévention technique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89D55C6-CC3D-E51D-0801-F032D1A2F413}"/>
              </a:ext>
            </a:extLst>
          </p:cNvPr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16E2AD2B-A1DB-11CD-1D79-08B8AB41A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539D2F-1511-1809-4C0C-BBAE3568F7B3}"/>
              </a:ext>
            </a:extLst>
          </p:cNvPr>
          <p:cNvSpPr/>
          <p:nvPr/>
        </p:nvSpPr>
        <p:spPr>
          <a:xfrm>
            <a:off x="13855" y="537244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0B41A5-5E07-AD96-5621-62DF593760FC}"/>
              </a:ext>
            </a:extLst>
          </p:cNvPr>
          <p:cNvSpPr txBox="1"/>
          <p:nvPr/>
        </p:nvSpPr>
        <p:spPr>
          <a:xfrm>
            <a:off x="215516" y="1921396"/>
            <a:ext cx="8712968" cy="340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2/ Mesures liées à l’utilisation des machines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Chargement du pétrin par le silo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Pétrin lors du frasage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La diviseuse (système APF)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fr-F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902030302020204" pitchFamily="66" charset="0"/>
                <a:cs typeface="+mn-cs"/>
              </a:rPr>
              <a:t>Le laminoir (fleurage automatique)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568190"/>
      </p:ext>
    </p:extLst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5383EFA-AB73-796F-CF5A-B5336C68D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667" y="1383118"/>
            <a:ext cx="3795623" cy="24153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071415B-9FA6-2C9A-43AD-B5CA4D0A1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32" y="913284"/>
            <a:ext cx="2691442" cy="28725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411BDB4-31A9-7249-323B-0629FCF18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976" y="3887467"/>
            <a:ext cx="4163006" cy="18481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3CBB164-53F5-6918-C67E-0A81BF373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4" y="3885945"/>
            <a:ext cx="4210638" cy="182905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AC9B5DB-3F3A-FC5E-182F-8BD03C2B8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84619"/>
          </a:xfrm>
        </p:spPr>
        <p:txBody>
          <a:bodyPr/>
          <a:lstStyle/>
          <a:p>
            <a:r>
              <a:rPr lang="fr-FR" dirty="0"/>
              <a:t>Manche longue</a:t>
            </a:r>
          </a:p>
        </p:txBody>
      </p:sp>
    </p:spTree>
    <p:extLst>
      <p:ext uri="{BB962C8B-B14F-4D97-AF65-F5344CB8AC3E}">
        <p14:creationId xmlns:p14="http://schemas.microsoft.com/office/powerpoint/2010/main" val="1331530267"/>
      </p:ext>
    </p:extLst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7D30848-09CF-9B4D-E217-EEA7EC5E9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3" y="2137420"/>
            <a:ext cx="2295525" cy="193146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EA6D9E2-549A-4299-E303-F78D33FB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Anneau de POUYES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2CB3F9-2C98-BC35-3059-DB65350D2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515887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A273DE0-EFF8-2BB9-76FB-585911D79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281435"/>
            <a:ext cx="4038600" cy="2823701"/>
          </a:xfrm>
        </p:spPr>
        <p:txBody>
          <a:bodyPr/>
          <a:lstStyle/>
          <a:p>
            <a:r>
              <a:rPr lang="fr-FR" dirty="0"/>
              <a:t>Captage à la source</a:t>
            </a:r>
          </a:p>
          <a:p>
            <a:r>
              <a:rPr lang="fr-FR" dirty="0"/>
              <a:t>Efficace</a:t>
            </a:r>
          </a:p>
          <a:p>
            <a:r>
              <a:rPr lang="fr-FR" dirty="0"/>
              <a:t>Onéreux</a:t>
            </a:r>
          </a:p>
        </p:txBody>
      </p:sp>
    </p:spTree>
    <p:extLst>
      <p:ext uri="{BB962C8B-B14F-4D97-AF65-F5344CB8AC3E}">
        <p14:creationId xmlns:p14="http://schemas.microsoft.com/office/powerpoint/2010/main" val="528674126"/>
      </p:ext>
    </p:extLst>
  </p:cSld>
  <p:clrMapOvr>
    <a:masterClrMapping/>
  </p:clrMapOvr>
  <p:transition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C2494-F374-1E3E-FC7A-F596B945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CAPOT PLEIN TRANSPARENT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1BAF14C-EFBD-D389-AA30-15AC08E74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1142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80847"/>
      </p:ext>
    </p:extLst>
  </p:cSld>
  <p:clrMapOvr>
    <a:masterClrMapping/>
  </p:clrMapOvr>
  <p:transition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EC643-7268-96BE-D167-D3641B302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5C194F7-42B0-5EB0-D40F-E87E5AD056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7BA4B4F-49FC-2F75-832B-A0852E874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3B1E7712-1315-46F2-0FEC-A9608AF55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Solutions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C4B5B3F2-D1FC-881F-627D-C510681FD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698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defTabSz="444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Porter une protection respiratoire adaptée.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Couler l’eau avant de vider le sac à farine. 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Vider le sac à farine sans le secouer et en respectant les faibles hauteurs de chute. 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En sortie de silo, utiliser une manche à farine longue descendant jusqu’au fond de la cuve.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Captage sur le pétrin : système </a:t>
            </a:r>
            <a:r>
              <a:rPr lang="fr-FR" sz="2000" dirty="0" err="1">
                <a:latin typeface="Comic Sans MS" pitchFamily="66" charset="0"/>
                <a:cs typeface="Arial" charset="0"/>
              </a:rPr>
              <a:t>Pouyès</a:t>
            </a:r>
            <a:r>
              <a:rPr lang="fr-FR" sz="2000" dirty="0">
                <a:latin typeface="Comic Sans MS" pitchFamily="66" charset="0"/>
                <a:cs typeface="Arial" charset="0"/>
              </a:rPr>
              <a:t>. 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Pétrin avec capot plein transparent.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Utilisation d’un aspirateur professionnel à faible émission de poussières.</a:t>
            </a:r>
            <a:endParaRPr lang="fr-FR" sz="1600" dirty="0">
              <a:latin typeface="+mn-lt"/>
              <a:cs typeface="Arial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7637D59-845B-DDC4-4B93-AC4944C00308}"/>
              </a:ext>
            </a:extLst>
          </p:cNvPr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702D05EF-6A3C-2D39-3D1B-17D8E9A883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2D3A-2FCF-2CDB-511A-5E3FE6F03014}"/>
              </a:ext>
            </a:extLst>
          </p:cNvPr>
          <p:cNvSpPr/>
          <p:nvPr/>
        </p:nvSpPr>
        <p:spPr>
          <a:xfrm>
            <a:off x="13855" y="537244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39255"/>
      </p:ext>
    </p:extLst>
  </p:cSld>
  <p:clrMapOvr>
    <a:masterClrMapping/>
  </p:clrMapOvr>
  <p:transition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1A9A5-A85E-20CF-99F4-4B43FEDD9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780C17E-8DAF-D53D-AEE4-D55AEC17B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641476"/>
            <a:ext cx="8642350" cy="952500"/>
          </a:xfrm>
        </p:spPr>
        <p:txBody>
          <a:bodyPr/>
          <a:lstStyle/>
          <a:p>
            <a:pPr eaLnBrk="1" hangingPunct="1"/>
            <a:r>
              <a:rPr lang="fr-FR" altLang="fr-FR" sz="4000" b="1" dirty="0">
                <a:solidFill>
                  <a:srgbClr val="CC0066"/>
                </a:solidFill>
                <a:latin typeface="Arial Black" panose="020B0A04020102020204" pitchFamily="34" charset="0"/>
              </a:rPr>
              <a:t>Limites</a:t>
            </a:r>
            <a:endParaRPr lang="fr-FR" altLang="fr-FR" sz="2800" b="1" dirty="0">
              <a:solidFill>
                <a:srgbClr val="CC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8EA265-75E6-268A-F8BE-9992D78CB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49" y="109020"/>
            <a:ext cx="2532278" cy="15046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84C6D5-7F0D-52F9-531C-8798E28DCEFD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181563"/>
      </p:ext>
    </p:extLst>
  </p:cSld>
  <p:clrMapOvr>
    <a:masterClrMapping/>
  </p:clrMapOvr>
  <p:transition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8CC8A-7BAB-0758-D372-F9AB21333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8F0B1B9F-3DA9-9AA8-FB16-5345E861F3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73A1963-2A2C-30E1-0B20-93A80D5CB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15B8E39A-6B6C-A2CD-8195-FC451149D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Limites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AA520945-AB84-AAB3-02A1-04B6396A9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6988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defTabSz="444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Petites structures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Habitus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Coûts</a:t>
            </a:r>
          </a:p>
          <a:p>
            <a:pPr marL="342900" indent="-342900" algn="just" defTabSz="4445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Absence de VLEP farine en France</a:t>
            </a:r>
            <a:endParaRPr lang="fr-FR" sz="1600" dirty="0">
              <a:latin typeface="+mn-lt"/>
              <a:cs typeface="Arial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D482335-FA85-604A-D49B-D55686E44726}"/>
              </a:ext>
            </a:extLst>
          </p:cNvPr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FA11550-0738-D2AA-76B4-39D5E56A3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E11ED8-1821-3374-C75A-533934DA8628}"/>
              </a:ext>
            </a:extLst>
          </p:cNvPr>
          <p:cNvSpPr/>
          <p:nvPr/>
        </p:nvSpPr>
        <p:spPr>
          <a:xfrm>
            <a:off x="13855" y="537244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02554"/>
      </p:ext>
    </p:extLst>
  </p:cSld>
  <p:clrMapOvr>
    <a:masterClrMapping/>
  </p:clrMapOvr>
  <p:transition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F82B8-F75E-E406-F564-89B27D85F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418B410-8BD4-2773-6520-745D4000A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641476"/>
            <a:ext cx="8642350" cy="952500"/>
          </a:xfrm>
        </p:spPr>
        <p:txBody>
          <a:bodyPr/>
          <a:lstStyle/>
          <a:p>
            <a:pPr eaLnBrk="1" hangingPunct="1"/>
            <a:r>
              <a:rPr lang="fr-FR" altLang="fr-FR" sz="4000" b="1" dirty="0">
                <a:solidFill>
                  <a:srgbClr val="CC0066"/>
                </a:solidFill>
                <a:latin typeface="Arial Black" panose="020B0A04020102020204" pitchFamily="34" charset="0"/>
              </a:rPr>
              <a:t>Réparation</a:t>
            </a:r>
            <a:endParaRPr lang="fr-FR" altLang="fr-FR" sz="2800" b="1" dirty="0">
              <a:solidFill>
                <a:srgbClr val="CC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AD9B6C-3A8E-BBDE-369C-CEBC771A6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2224"/>
            <a:ext cx="2532278" cy="15046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95EB3A-28AA-991A-EAE3-AEB0AD4D5622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594388"/>
      </p:ext>
    </p:extLst>
  </p:cSld>
  <p:clrMapOvr>
    <a:masterClrMapping/>
  </p:clrMapOvr>
  <p:transition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E26C7-E29B-FCF5-8992-AE38FA7E9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C0F11A4F-7157-6271-D9C4-77E4B7FFC6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11985AC-E5D7-5B96-E68C-5E99815D7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43986105-DBB1-3E9D-9BD9-2B9A8FF07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Réparation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C20BE9C1-F4A1-7676-CDEB-F7D04CDCC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6988"/>
            <a:ext cx="91440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44500" eaLnBrk="1" hangingPunct="1">
              <a:spcBef>
                <a:spcPct val="50000"/>
              </a:spcBef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Tableau 65 des maladies professionnelles : </a:t>
            </a:r>
          </a:p>
          <a:p>
            <a:pPr lvl="1" algn="just" defTabSz="444500" eaLnBrk="1" hangingPunct="1">
              <a:spcBef>
                <a:spcPct val="50000"/>
              </a:spcBef>
              <a:defRPr/>
            </a:pPr>
            <a:r>
              <a:rPr lang="fr-FR" sz="1600" dirty="0">
                <a:latin typeface="Comic Sans MS" pitchFamily="66" charset="0"/>
                <a:cs typeface="Arial" charset="0"/>
              </a:rPr>
              <a:t>Lésions eczématiformes</a:t>
            </a:r>
            <a:endParaRPr lang="fr-FR" sz="2000" dirty="0">
              <a:latin typeface="Comic Sans MS" pitchFamily="66" charset="0"/>
              <a:cs typeface="Arial" charset="0"/>
            </a:endParaRPr>
          </a:p>
          <a:p>
            <a:pPr algn="just" defTabSz="444500" eaLnBrk="1" hangingPunct="1">
              <a:spcBef>
                <a:spcPct val="50000"/>
              </a:spcBef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Tableau 66 des maladies professionnelles : </a:t>
            </a:r>
          </a:p>
          <a:p>
            <a:pPr marL="800100" lvl="1" indent="-342900" algn="just" defTabSz="4445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fr-FR" sz="1600" dirty="0">
                <a:latin typeface="Comic Sans MS" pitchFamily="66" charset="0"/>
                <a:cs typeface="Arial" charset="0"/>
              </a:rPr>
              <a:t>Rhinite</a:t>
            </a:r>
          </a:p>
          <a:p>
            <a:pPr marL="800100" lvl="1" indent="-342900" algn="just" defTabSz="4445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fr-FR" sz="1600" dirty="0">
                <a:latin typeface="Comic Sans MS" pitchFamily="66" charset="0"/>
                <a:cs typeface="Arial" charset="0"/>
              </a:rPr>
              <a:t>Asthme</a:t>
            </a:r>
          </a:p>
          <a:p>
            <a:pPr marL="800100" lvl="1" indent="-342900" algn="just" defTabSz="44450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fr-FR" sz="1600" dirty="0">
                <a:latin typeface="Comic Sans MS" pitchFamily="66" charset="0"/>
                <a:cs typeface="Arial" charset="0"/>
              </a:rPr>
              <a:t>IRCO secondaire à la maladie asthmatique</a:t>
            </a:r>
            <a:endParaRPr lang="fr-FR" sz="1600" dirty="0">
              <a:latin typeface="+mn-lt"/>
              <a:cs typeface="Arial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C30F29C-1A27-A8F4-AFA8-E55F10C7615A}"/>
              </a:ext>
            </a:extLst>
          </p:cNvPr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8FAD02A-9FFD-A9B6-106B-A530FA4F0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E3840D-EC23-82B6-11A5-FDD3855E7839}"/>
              </a:ext>
            </a:extLst>
          </p:cNvPr>
          <p:cNvSpPr/>
          <p:nvPr/>
        </p:nvSpPr>
        <p:spPr>
          <a:xfrm>
            <a:off x="13855" y="537244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98184"/>
      </p:ext>
    </p:extLst>
  </p:cSld>
  <p:clrMapOvr>
    <a:masterClrMapping/>
  </p:clrMapOvr>
  <p:transition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8041E-ADEA-898B-49AC-A9D40841C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17930982-3884-FCE0-744E-E2C8F515F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641476"/>
            <a:ext cx="8642350" cy="952500"/>
          </a:xfrm>
        </p:spPr>
        <p:txBody>
          <a:bodyPr/>
          <a:lstStyle/>
          <a:p>
            <a:pPr eaLnBrk="1" hangingPunct="1"/>
            <a:r>
              <a:rPr lang="fr-FR" altLang="fr-FR" sz="4000" b="1" dirty="0">
                <a:solidFill>
                  <a:srgbClr val="CC0066"/>
                </a:solidFill>
                <a:latin typeface="Arial Black" panose="020B0A04020102020204" pitchFamily="34" charset="0"/>
              </a:rPr>
              <a:t>Merci pour votre attention</a:t>
            </a:r>
            <a:endParaRPr lang="fr-FR" altLang="fr-FR" sz="2800" b="1" dirty="0">
              <a:solidFill>
                <a:srgbClr val="CC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AB6CA1-5906-6D54-9BE4-34554F694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109020"/>
            <a:ext cx="2532278" cy="15046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F03408-F817-EBF3-0409-D1B9C3C95F10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636153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FE5F8C1-2683-5A67-4AA5-EF438E182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E98A8D-F8B1-E100-A534-EC2F4529C638}"/>
              </a:ext>
            </a:extLst>
          </p:cNvPr>
          <p:cNvSpPr/>
          <p:nvPr/>
        </p:nvSpPr>
        <p:spPr>
          <a:xfrm>
            <a:off x="13855" y="537778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433B5E65-FFBC-EE21-8754-6652CDD5C0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664B167C-F561-6DAA-90FD-51A9B3A7F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09F19281-3A12-C325-11D7-2FEA06202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Introduction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B3AE8DBB-61D9-F2CC-F145-9902DC145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698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44500" eaLnBrk="1" hangingPunct="1">
              <a:spcBef>
                <a:spcPct val="50000"/>
              </a:spcBef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	</a:t>
            </a:r>
            <a:endParaRPr lang="fr-FR" sz="1600" dirty="0">
              <a:latin typeface="+mn-lt"/>
              <a:cs typeface="Arial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11BAD6AA-1FE1-6F70-5BC9-7D8188991CB0}"/>
              </a:ext>
            </a:extLst>
          </p:cNvPr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AED5838-5E08-A267-E850-C11A8D1CC4AC}"/>
              </a:ext>
            </a:extLst>
          </p:cNvPr>
          <p:cNvSpPr/>
          <p:nvPr/>
        </p:nvSpPr>
        <p:spPr>
          <a:xfrm>
            <a:off x="251520" y="1273324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>
                <a:latin typeface="Comic Sans MS" panose="030F0702030302020204" pitchFamily="66" charset="0"/>
              </a:rPr>
              <a:t>Origine?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000" dirty="0">
              <a:latin typeface="Comic Sans MS" panose="030F0702030302020204" pitchFamily="66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r-FR" sz="2000" dirty="0">
                <a:latin typeface="Comic Sans MS" panose="030F0702030302020204" pitchFamily="66" charset="0"/>
              </a:rPr>
              <a:t>Farines de céréales (notamment blé et seigle)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FR" sz="2000" dirty="0">
                <a:latin typeface="Comic Sans MS" panose="030F0702030302020204" pitchFamily="66" charset="0"/>
              </a:rPr>
              <a:t>Cirons de la farine</a:t>
            </a:r>
          </a:p>
          <a:p>
            <a:pPr marL="457200" lvl="0" indent="-457200">
              <a:buFont typeface="+mj-lt"/>
              <a:buAutoNum type="arabicPeriod"/>
            </a:pPr>
            <a:r>
              <a:rPr lang="fr-FR" sz="2000" dirty="0">
                <a:latin typeface="Comic Sans MS" panose="030F0702030302020204" pitchFamily="66" charset="0"/>
              </a:rPr>
              <a:t>L’alpha amylase (facilitateur de fermentation de levure)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4F06F91-CDD7-D90E-7B63-A6421F51A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16580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41476"/>
            <a:ext cx="8642350" cy="952500"/>
          </a:xfrm>
        </p:spPr>
        <p:txBody>
          <a:bodyPr/>
          <a:lstStyle/>
          <a:p>
            <a:pPr eaLnBrk="1" hangingPunct="1"/>
            <a:r>
              <a:rPr lang="fr-FR" altLang="fr-FR" sz="4000" dirty="0">
                <a:solidFill>
                  <a:srgbClr val="CC0066"/>
                </a:solidFill>
                <a:latin typeface="Arial Black" panose="020B0A04020102020204" pitchFamily="34" charset="0"/>
              </a:rPr>
              <a:t>Les dermatites</a:t>
            </a:r>
            <a:endParaRPr lang="fr-FR" altLang="fr-FR" sz="2800" b="1" dirty="0">
              <a:solidFill>
                <a:srgbClr val="CC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109020"/>
            <a:ext cx="2532278" cy="15046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25A2A8-3641-F048-2422-9CD010071987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86570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5">
                <a:lumMod val="5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Dermatites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1296988"/>
            <a:ext cx="9144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44500" eaLnBrk="1" hangingPunct="1">
              <a:spcBef>
                <a:spcPct val="50000"/>
              </a:spcBef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Dermatite irritative (pas de MP) : farines et graines </a:t>
            </a:r>
          </a:p>
          <a:p>
            <a:pPr algn="just" defTabSz="444500" eaLnBrk="1" hangingPunct="1">
              <a:spcBef>
                <a:spcPct val="50000"/>
              </a:spcBef>
              <a:defRPr/>
            </a:pPr>
            <a:endParaRPr lang="fr-FR" sz="2000" dirty="0">
              <a:latin typeface="Comic Sans MS" pitchFamily="66" charset="0"/>
              <a:cs typeface="Arial" charset="0"/>
            </a:endParaRPr>
          </a:p>
          <a:p>
            <a:pPr algn="just" defTabSz="444500" eaLnBrk="1" hangingPunct="1">
              <a:spcBef>
                <a:spcPct val="50000"/>
              </a:spcBef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Dermatite allergique (MP) : farines et alpha amylase</a:t>
            </a:r>
          </a:p>
          <a:p>
            <a:pPr algn="just" defTabSz="444500" eaLnBrk="1" hangingPunct="1">
              <a:spcBef>
                <a:spcPct val="50000"/>
              </a:spcBef>
              <a:defRPr/>
            </a:pPr>
            <a:endParaRPr lang="fr-FR" sz="2000" dirty="0">
              <a:latin typeface="Comic Sans MS" pitchFamily="66" charset="0"/>
              <a:cs typeface="Arial" charset="0"/>
            </a:endParaRPr>
          </a:p>
          <a:p>
            <a:pPr algn="just" defTabSz="444500" eaLnBrk="1" hangingPunct="1">
              <a:spcBef>
                <a:spcPct val="50000"/>
              </a:spcBef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Entre 0,5 et 2% de la profession.</a:t>
            </a:r>
          </a:p>
          <a:p>
            <a:pPr algn="just" defTabSz="444500" eaLnBrk="1" hangingPunct="1">
              <a:spcBef>
                <a:spcPct val="50000"/>
              </a:spcBef>
              <a:defRPr/>
            </a:pPr>
            <a:endParaRPr lang="fr-FR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127332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4C5F31-49B5-D8FF-B4E0-D051EA6660CB}"/>
              </a:ext>
            </a:extLst>
          </p:cNvPr>
          <p:cNvSpPr/>
          <p:nvPr/>
        </p:nvSpPr>
        <p:spPr>
          <a:xfrm>
            <a:off x="13855" y="537244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78089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8D62E-B1E8-6F34-5A43-8EF2BEB20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8E8640E-FEDC-0621-B3A3-73B2046B9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641476"/>
            <a:ext cx="8642350" cy="952500"/>
          </a:xfrm>
        </p:spPr>
        <p:txBody>
          <a:bodyPr/>
          <a:lstStyle/>
          <a:p>
            <a:pPr eaLnBrk="1" hangingPunct="1"/>
            <a:r>
              <a:rPr lang="fr-FR" altLang="fr-FR" sz="4000" dirty="0">
                <a:solidFill>
                  <a:srgbClr val="CC0066"/>
                </a:solidFill>
                <a:latin typeface="Arial Black" panose="020B0A04020102020204" pitchFamily="34" charset="0"/>
              </a:rPr>
              <a:t>La rhinite</a:t>
            </a:r>
            <a:endParaRPr lang="fr-FR" altLang="fr-FR" sz="2800" b="1" dirty="0">
              <a:solidFill>
                <a:srgbClr val="CC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01BE07-CE55-9BA9-D773-E830306E6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0"/>
            <a:ext cx="2532278" cy="16137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1250F5-3AA4-E8B8-3C68-309B659B3513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785625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Rhinite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129698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44500" eaLnBrk="1" hangingPunct="1">
              <a:spcBef>
                <a:spcPct val="50000"/>
              </a:spcBef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	</a:t>
            </a:r>
            <a:endParaRPr lang="fr-FR" sz="1600" dirty="0">
              <a:latin typeface="+mn-lt"/>
              <a:cs typeface="Arial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127332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fr-FR" sz="2000" dirty="0">
                <a:latin typeface="Comic Sans MS" panose="030F0702030302020204" pitchFamily="66" charset="0"/>
              </a:rPr>
              <a:t>Rhinite : Prurit nasal, rhinorrhées claires, éternuements</a:t>
            </a:r>
          </a:p>
          <a:p>
            <a:pPr lvl="0"/>
            <a:endParaRPr lang="fr-FR" sz="2000" dirty="0">
              <a:latin typeface="Comic Sans MS" panose="030F0702030302020204" pitchFamily="66" charset="0"/>
            </a:endParaRPr>
          </a:p>
          <a:p>
            <a:pPr lvl="0"/>
            <a:r>
              <a:rPr lang="fr-FR" sz="2000" dirty="0">
                <a:latin typeface="Comic Sans MS" panose="030F0702030302020204" pitchFamily="66" charset="0"/>
              </a:rPr>
              <a:t>Précède souvent l’asthme (de 4 à 22 mois)</a:t>
            </a:r>
          </a:p>
          <a:p>
            <a:pPr lvl="0"/>
            <a:endParaRPr lang="fr-FR" sz="2000" dirty="0">
              <a:latin typeface="Comic Sans MS" panose="030F0702030302020204" pitchFamily="66" charset="0"/>
            </a:endParaRPr>
          </a:p>
          <a:p>
            <a:pPr lvl="0"/>
            <a:r>
              <a:rPr lang="fr-FR" sz="2000" dirty="0">
                <a:latin typeface="Comic Sans MS" panose="030F0702030302020204" pitchFamily="66" charset="0"/>
              </a:rPr>
              <a:t>Bénigne mais fréquente (10 à 30%)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4C5F31-49B5-D8FF-B4E0-D051EA6660CB}"/>
              </a:ext>
            </a:extLst>
          </p:cNvPr>
          <p:cNvSpPr/>
          <p:nvPr/>
        </p:nvSpPr>
        <p:spPr>
          <a:xfrm>
            <a:off x="13855" y="537244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23094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475C3-776A-917B-F100-D79A37983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C997EA0-3544-355D-9374-DFBB68F09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641476"/>
            <a:ext cx="8642350" cy="952500"/>
          </a:xfrm>
        </p:spPr>
        <p:txBody>
          <a:bodyPr/>
          <a:lstStyle/>
          <a:p>
            <a:pPr eaLnBrk="1" hangingPunct="1"/>
            <a:r>
              <a:rPr lang="fr-FR" altLang="fr-FR" sz="4000" dirty="0">
                <a:solidFill>
                  <a:srgbClr val="CC0066"/>
                </a:solidFill>
                <a:latin typeface="Arial Black" panose="020B0A04020102020204" pitchFamily="34" charset="0"/>
              </a:rPr>
              <a:t>L’asthme</a:t>
            </a:r>
            <a:endParaRPr lang="fr-FR" altLang="fr-FR" sz="2800" b="1" dirty="0">
              <a:solidFill>
                <a:srgbClr val="CC0066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26F6CE-1DF2-571E-A428-B4F8BA39B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109020"/>
            <a:ext cx="2532278" cy="15046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F028CE-CE19-5E1F-A601-A24DE31D92E8}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394273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386BD-3387-16FF-CE78-25B0B797E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44436B57-928D-3585-C866-449BA9FEB3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96838"/>
            <a:ext cx="7772400" cy="1225550"/>
          </a:xfrm>
        </p:spPr>
        <p:txBody>
          <a:bodyPr/>
          <a:lstStyle/>
          <a:p>
            <a:pPr eaLnBrk="1" hangingPunct="1"/>
            <a:br>
              <a:rPr lang="fr-FR" altLang="fr-FR" sz="2800" dirty="0"/>
            </a:br>
            <a:endParaRPr lang="fr-FR" altLang="fr-FR" sz="28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79B9313-8A51-8D81-97C6-1D07A625F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98575"/>
            <a:ext cx="77724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chemeClr val="tx2"/>
              </a:solidFill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5411C29A-CA73-F78C-33AF-85F10E902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0813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Asthme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47A9B307-BCC2-E7F4-0F4C-564BB31B8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698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444500" eaLnBrk="1" hangingPunct="1">
              <a:spcBef>
                <a:spcPct val="50000"/>
              </a:spcBef>
              <a:defRPr/>
            </a:pPr>
            <a:r>
              <a:rPr lang="fr-FR" sz="2000" dirty="0">
                <a:latin typeface="Comic Sans MS" pitchFamily="66" charset="0"/>
                <a:cs typeface="Arial" charset="0"/>
              </a:rPr>
              <a:t>	</a:t>
            </a:r>
            <a:endParaRPr lang="fr-FR" sz="1600" dirty="0">
              <a:latin typeface="+mn-lt"/>
              <a:cs typeface="Arial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6D6868FF-9EC8-4A84-CDBC-79AB3BECFC3E}"/>
              </a:ext>
            </a:extLst>
          </p:cNvPr>
          <p:cNvCxnSpPr/>
          <p:nvPr/>
        </p:nvCxnSpPr>
        <p:spPr>
          <a:xfrm>
            <a:off x="107950" y="1128713"/>
            <a:ext cx="8928100" cy="0"/>
          </a:xfrm>
          <a:prstGeom prst="line">
            <a:avLst/>
          </a:prstGeom>
          <a:ln w="5715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18205B6-9E9B-BDCC-0E21-FACA6BFAEBAC}"/>
              </a:ext>
            </a:extLst>
          </p:cNvPr>
          <p:cNvSpPr/>
          <p:nvPr/>
        </p:nvSpPr>
        <p:spPr>
          <a:xfrm>
            <a:off x="251520" y="1273324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>
                <a:latin typeface="Comic Sans MS" panose="030F0702030302020204" pitchFamily="66" charset="0"/>
              </a:rPr>
              <a:t>Décrit en 1700 (</a:t>
            </a:r>
            <a:r>
              <a:rPr lang="fr-FR" sz="2000" dirty="0" err="1">
                <a:latin typeface="Comic Sans MS" panose="030F0702030302020204" pitchFamily="66" charset="0"/>
              </a:rPr>
              <a:t>Ramazzini</a:t>
            </a:r>
            <a:r>
              <a:rPr lang="fr-FR" sz="2000" dirty="0">
                <a:latin typeface="Comic Sans MS" panose="030F0702030302020204" pitchFamily="66" charset="0"/>
              </a:rPr>
              <a:t>)</a:t>
            </a:r>
          </a:p>
          <a:p>
            <a:pPr lvl="0"/>
            <a:endParaRPr lang="fr-FR" sz="2000" dirty="0">
              <a:latin typeface="Comic Sans MS" panose="030F0702030302020204" pitchFamily="66" charset="0"/>
            </a:endParaRPr>
          </a:p>
          <a:p>
            <a:pPr lvl="0"/>
            <a:r>
              <a:rPr lang="fr-FR" sz="2000" dirty="0">
                <a:latin typeface="Comic Sans MS" panose="030F0702030302020204" pitchFamily="66" charset="0"/>
              </a:rPr>
              <a:t>1</a:t>
            </a:r>
            <a:r>
              <a:rPr lang="fr-FR" sz="2000" baseline="30000" dirty="0">
                <a:latin typeface="Comic Sans MS" panose="030F0702030302020204" pitchFamily="66" charset="0"/>
              </a:rPr>
              <a:t>ère</a:t>
            </a:r>
            <a:r>
              <a:rPr lang="fr-FR" sz="2000" dirty="0">
                <a:latin typeface="Comic Sans MS" panose="030F0702030302020204" pitchFamily="66" charset="0"/>
              </a:rPr>
              <a:t> cause d’asthme professionnel en France</a:t>
            </a:r>
          </a:p>
          <a:p>
            <a:pPr lvl="0"/>
            <a:endParaRPr lang="fr-FR" sz="2000" dirty="0">
              <a:latin typeface="Comic Sans MS" panose="030F0702030302020204" pitchFamily="66" charset="0"/>
            </a:endParaRPr>
          </a:p>
          <a:p>
            <a:pPr lvl="0"/>
            <a:r>
              <a:rPr lang="fr-FR" sz="2000" dirty="0">
                <a:latin typeface="Comic Sans MS" panose="030F0702030302020204" pitchFamily="66" charset="0"/>
              </a:rPr>
              <a:t>Interrogatoire+++</a:t>
            </a:r>
          </a:p>
          <a:p>
            <a:pPr lvl="0"/>
            <a:endParaRPr lang="fr-FR" sz="2000" dirty="0">
              <a:latin typeface="Comic Sans MS" panose="030F0702030302020204" pitchFamily="66" charset="0"/>
            </a:endParaRPr>
          </a:p>
          <a:p>
            <a:pPr lvl="0"/>
            <a:r>
              <a:rPr lang="fr-FR" sz="2000" dirty="0">
                <a:latin typeface="Comic Sans MS" panose="030F0702030302020204" pitchFamily="66" charset="0"/>
              </a:rPr>
              <a:t>Spirométrie</a:t>
            </a:r>
          </a:p>
          <a:p>
            <a:pPr lvl="0"/>
            <a:endParaRPr lang="fr-FR" sz="2000" dirty="0">
              <a:latin typeface="Comic Sans MS" panose="030F0702030302020204" pitchFamily="66" charset="0"/>
            </a:endParaRPr>
          </a:p>
          <a:p>
            <a:pPr lvl="0"/>
            <a:r>
              <a:rPr lang="fr-FR" sz="2000" dirty="0">
                <a:latin typeface="Comic Sans MS" panose="030F0702030302020204" pitchFamily="66" charset="0"/>
              </a:rPr>
              <a:t>Dosage IgE</a:t>
            </a:r>
          </a:p>
          <a:p>
            <a:pPr lvl="0"/>
            <a:endParaRPr lang="fr-FR" sz="2000" dirty="0">
              <a:latin typeface="Comic Sans MS" panose="030F0702030302020204" pitchFamily="66" charset="0"/>
            </a:endParaRPr>
          </a:p>
          <a:p>
            <a:pPr lvl="0"/>
            <a:r>
              <a:rPr lang="fr-FR" sz="2000" dirty="0">
                <a:latin typeface="Comic Sans MS" panose="030F0702030302020204" pitchFamily="66" charset="0"/>
              </a:rPr>
              <a:t>Déclaration en MP</a:t>
            </a:r>
          </a:p>
          <a:p>
            <a:pPr lvl="0"/>
            <a:endParaRPr lang="fr-FR" sz="2000" dirty="0">
              <a:latin typeface="Comic Sans MS" panose="030F0702030302020204" pitchFamily="66" charset="0"/>
            </a:endParaRPr>
          </a:p>
          <a:p>
            <a:pPr lvl="0"/>
            <a:r>
              <a:rPr lang="fr-FR" sz="2000" dirty="0">
                <a:latin typeface="Comic Sans MS" panose="030F0702030302020204" pitchFamily="66" charset="0"/>
              </a:rPr>
              <a:t>Réorientation professionnelle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551263-D641-E7E3-BE07-214009427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98" y="68718"/>
            <a:ext cx="1596174" cy="9484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A26EFD-5369-FAF2-5AB9-B363D541748C}"/>
              </a:ext>
            </a:extLst>
          </p:cNvPr>
          <p:cNvSpPr/>
          <p:nvPr/>
        </p:nvSpPr>
        <p:spPr>
          <a:xfrm>
            <a:off x="13855" y="5372440"/>
            <a:ext cx="9130145" cy="337220"/>
          </a:xfrm>
          <a:prstGeom prst="rect">
            <a:avLst/>
          </a:prstGeom>
          <a:solidFill>
            <a:srgbClr val="0099CC"/>
          </a:solidFill>
          <a:ln>
            <a:solidFill>
              <a:srgbClr val="00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0099CC"/>
                </a:solidFill>
              </a:ln>
              <a:solidFill>
                <a:srgbClr val="00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05982"/>
      </p:ext>
    </p:extLst>
  </p:cSld>
  <p:clrMapOvr>
    <a:masterClrMapping/>
  </p:clrMapOvr>
  <p:transition>
    <p:pull dir="r"/>
  </p:transition>
</p:sld>
</file>

<file path=ppt/theme/theme1.xml><?xml version="1.0" encoding="utf-8"?>
<a:theme xmlns:a="http://schemas.openxmlformats.org/drawingml/2006/main" name="ASSEMBLEE GENERALE 2008">
  <a:themeElements>
    <a:clrScheme name="ASSEMBLEE GENERALE 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SEMBLEE GENERALE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SEMBLEE GENERALE 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MBLEE GENERALE 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MBLEE GENERALE 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MBLEE GENERALE 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MBLEE GENERALE 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MBLEE GENERALE 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MBLEE GENERALE 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MBLEE GENERALE 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MBLEE GENERALE 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MBLEE GENERALE 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MBLEE GENERALE 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MBLEE GENERALE 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SISTBP_presentation</Template>
  <TotalTime>96</TotalTime>
  <Words>480</Words>
  <Application>Microsoft Office PowerPoint</Application>
  <PresentationFormat>Affichage à l'écran (16:10)</PresentationFormat>
  <Paragraphs>151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Comic Sans MS</vt:lpstr>
      <vt:lpstr>ASSEMBLEE GENERALE 2008</vt:lpstr>
      <vt:lpstr>L’EXPOSITION À LA FARINE EN BOULANGERIE Preventica 10 juin 2025 Dr TAKHI</vt:lpstr>
      <vt:lpstr> </vt:lpstr>
      <vt:lpstr> </vt:lpstr>
      <vt:lpstr>Les dermatites</vt:lpstr>
      <vt:lpstr> </vt:lpstr>
      <vt:lpstr>La rhinite</vt:lpstr>
      <vt:lpstr> </vt:lpstr>
      <vt:lpstr>L’asthme</vt:lpstr>
      <vt:lpstr> </vt:lpstr>
      <vt:lpstr> </vt:lpstr>
      <vt:lpstr>Diagnostic en milieu de travail</vt:lpstr>
      <vt:lpstr> </vt:lpstr>
      <vt:lpstr>Diagnostic en milieu spécialisé</vt:lpstr>
      <vt:lpstr> </vt:lpstr>
      <vt:lpstr>Prévention</vt:lpstr>
      <vt:lpstr> </vt:lpstr>
      <vt:lpstr> </vt:lpstr>
      <vt:lpstr> </vt:lpstr>
      <vt:lpstr> </vt:lpstr>
      <vt:lpstr> </vt:lpstr>
      <vt:lpstr>Manche longue</vt:lpstr>
      <vt:lpstr>Anneau de POUYES</vt:lpstr>
      <vt:lpstr>CAPOT PLEIN TRANSPARENT</vt:lpstr>
      <vt:lpstr> </vt:lpstr>
      <vt:lpstr>Limites</vt:lpstr>
      <vt:lpstr> </vt:lpstr>
      <vt:lpstr>Réparation</vt:lpstr>
      <vt:lpstr> 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TAKHI Karim</dc:creator>
  <cp:lastModifiedBy>TAKHI Karim</cp:lastModifiedBy>
  <cp:revision>6</cp:revision>
  <cp:lastPrinted>2020-06-30T16:47:07Z</cp:lastPrinted>
  <dcterms:created xsi:type="dcterms:W3CDTF">2025-06-06T07:38:43Z</dcterms:created>
  <dcterms:modified xsi:type="dcterms:W3CDTF">2025-06-10T10:53:18Z</dcterms:modified>
</cp:coreProperties>
</file>