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56" r:id="rId2"/>
    <p:sldId id="462" r:id="rId3"/>
    <p:sldId id="639" r:id="rId4"/>
    <p:sldId id="644" r:id="rId5"/>
    <p:sldId id="637" r:id="rId6"/>
    <p:sldId id="643" r:id="rId7"/>
    <p:sldId id="645" r:id="rId8"/>
    <p:sldId id="640" r:id="rId9"/>
    <p:sldId id="641" r:id="rId10"/>
    <p:sldId id="646" r:id="rId11"/>
    <p:sldId id="648" r:id="rId12"/>
    <p:sldId id="647" r:id="rId13"/>
    <p:sldId id="649" r:id="rId14"/>
    <p:sldId id="650" r:id="rId15"/>
    <p:sldId id="651" r:id="rId16"/>
    <p:sldId id="652" r:id="rId17"/>
    <p:sldId id="654" r:id="rId18"/>
    <p:sldId id="655" r:id="rId19"/>
    <p:sldId id="656" r:id="rId20"/>
    <p:sldId id="657" r:id="rId21"/>
  </p:sldIdLst>
  <p:sldSz cx="9144000" cy="5715000" type="screen16x10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FF"/>
    <a:srgbClr val="0099CC"/>
    <a:srgbClr val="CC0066"/>
    <a:srgbClr val="00B0F0"/>
    <a:srgbClr val="663300"/>
    <a:srgbClr val="FF9900"/>
    <a:srgbClr val="FFCC66"/>
    <a:srgbClr val="80C6D6"/>
    <a:srgbClr val="FFCC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99" autoAdjust="0"/>
    <p:restoredTop sz="92308" autoAdjust="0"/>
  </p:normalViewPr>
  <p:slideViewPr>
    <p:cSldViewPr>
      <p:cViewPr varScale="1">
        <p:scale>
          <a:sx n="103" d="100"/>
          <a:sy n="103" d="100"/>
        </p:scale>
        <p:origin x="852" y="10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357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7632"/>
    </p:cViewPr>
  </p:sorterViewPr>
  <p:notesViewPr>
    <p:cSldViewPr>
      <p:cViewPr varScale="1">
        <p:scale>
          <a:sx n="78" d="100"/>
          <a:sy n="78" d="100"/>
        </p:scale>
        <p:origin x="3012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KHI Karim" userId="d5001688-6f24-4515-a4bf-b919dbf9fd6e" providerId="ADAL" clId="{B759BB96-F91A-4079-BEA9-07BF106C0EED}"/>
    <pc:docChg chg="modSld">
      <pc:chgData name="TAKHI Karim" userId="d5001688-6f24-4515-a4bf-b919dbf9fd6e" providerId="ADAL" clId="{B759BB96-F91A-4079-BEA9-07BF106C0EED}" dt="2024-12-18T09:48:48.835" v="1" actId="20577"/>
      <pc:docMkLst>
        <pc:docMk/>
      </pc:docMkLst>
      <pc:sldChg chg="modSp mod">
        <pc:chgData name="TAKHI Karim" userId="d5001688-6f24-4515-a4bf-b919dbf9fd6e" providerId="ADAL" clId="{B759BB96-F91A-4079-BEA9-07BF106C0EED}" dt="2024-12-18T09:48:48.835" v="1" actId="20577"/>
        <pc:sldMkLst>
          <pc:docMk/>
          <pc:sldMk cId="3203486570" sldId="639"/>
        </pc:sldMkLst>
        <pc:spChg chg="mod">
          <ac:chgData name="TAKHI Karim" userId="d5001688-6f24-4515-a4bf-b919dbf9fd6e" providerId="ADAL" clId="{B759BB96-F91A-4079-BEA9-07BF106C0EED}" dt="2024-12-18T09:48:48.835" v="1" actId="20577"/>
          <ac:spMkLst>
            <pc:docMk/>
            <pc:sldMk cId="3203486570" sldId="639"/>
            <ac:spMk id="8" creationId="{7AA55E7A-EAB4-7039-8C0F-C5EAD6BD1D7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293" cy="49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93" tIns="44097" rIns="88193" bIns="44097" numCol="1" anchor="t" anchorCtr="0" compatLnSpc="1">
            <a:prstTxWarp prst="textNoShape">
              <a:avLst/>
            </a:prstTxWarp>
          </a:bodyPr>
          <a:lstStyle>
            <a:lvl1pPr defTabSz="880756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816" y="1"/>
            <a:ext cx="2945293" cy="49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93" tIns="44097" rIns="88193" bIns="44097" numCol="1" anchor="t" anchorCtr="0" compatLnSpc="1">
            <a:prstTxWarp prst="textNoShape">
              <a:avLst/>
            </a:prstTxWarp>
          </a:bodyPr>
          <a:lstStyle>
            <a:lvl1pPr algn="r" defTabSz="880756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24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677"/>
            <a:ext cx="2945293" cy="49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93" tIns="44097" rIns="88193" bIns="44097" numCol="1" anchor="b" anchorCtr="0" compatLnSpc="1">
            <a:prstTxWarp prst="textNoShape">
              <a:avLst/>
            </a:prstTxWarp>
          </a:bodyPr>
          <a:lstStyle>
            <a:lvl1pPr defTabSz="880756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24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816" y="9429677"/>
            <a:ext cx="2945293" cy="49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93" tIns="44097" rIns="88193" bIns="44097" numCol="1" anchor="b" anchorCtr="0" compatLnSpc="1">
            <a:prstTxWarp prst="textNoShape">
              <a:avLst/>
            </a:prstTxWarp>
          </a:bodyPr>
          <a:lstStyle>
            <a:lvl1pPr algn="r" defTabSz="879366" eaLnBrk="1" hangingPunct="1">
              <a:defRPr sz="1200"/>
            </a:lvl1pPr>
          </a:lstStyle>
          <a:p>
            <a:pPr>
              <a:defRPr/>
            </a:pPr>
            <a:fld id="{ED4C946D-3900-4177-8A8C-BAD293E9107A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8881816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293" cy="49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0" tIns="45604" rIns="91210" bIns="4560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16" y="1"/>
            <a:ext cx="2945293" cy="49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0" tIns="45604" rIns="91210" bIns="4560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3863" y="746125"/>
            <a:ext cx="5949950" cy="3719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1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5" y="4714839"/>
            <a:ext cx="5437827" cy="446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0" tIns="45604" rIns="91210" bIns="456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677"/>
            <a:ext cx="2945293" cy="49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0" tIns="45604" rIns="91210" bIns="4560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16" y="9429677"/>
            <a:ext cx="2945293" cy="49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0" tIns="45604" rIns="91210" bIns="4560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B0FDD21-D2F5-4843-B3B3-4636F17F3ACA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7546801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468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3588184"/>
      </p:ext>
    </p:extLst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512280"/>
      </p:ext>
    </p:extLst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0015060"/>
      </p:ext>
    </p:extLst>
  </p:cSld>
  <p:clrMapOvr>
    <a:masterClrMapping/>
  </p:clrMapOvr>
  <p:transition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333501"/>
            <a:ext cx="8229600" cy="3771636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3129396"/>
      </p:ext>
    </p:extLst>
  </p:cSld>
  <p:clrMapOvr>
    <a:masterClrMapping/>
  </p:clrMapOvr>
  <p:transition>
    <p:pull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333500"/>
            <a:ext cx="4038600" cy="18216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282158"/>
            <a:ext cx="4038600" cy="18229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2865490"/>
      </p:ext>
    </p:extLst>
  </p:cSld>
  <p:clrMapOvr>
    <a:masterClrMapping/>
  </p:clrMapOvr>
  <p:transition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1333501"/>
            <a:ext cx="8229600" cy="3771636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3897456"/>
      </p:ext>
    </p:extLst>
  </p:cSld>
  <p:clrMapOvr>
    <a:masterClrMapping/>
  </p:clrMapOvr>
  <p:transition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 preserve="1">
  <p:cSld name="Titre. Text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9585959"/>
      </p:ext>
    </p:extLst>
  </p:cSld>
  <p:clrMapOvr>
    <a:masterClrMapping/>
  </p:clrMapOvr>
  <p:transition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28866"/>
            <a:ext cx="8229600" cy="48762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9004843"/>
      </p:ext>
    </p:extLst>
  </p:cSld>
  <p:clrMapOvr>
    <a:masterClrMapping/>
  </p:clrMapOvr>
  <p:transition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457200" y="228866"/>
            <a:ext cx="8229600" cy="9525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33500"/>
            <a:ext cx="4038600" cy="18216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333500"/>
            <a:ext cx="4038600" cy="18216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57200" y="3282158"/>
            <a:ext cx="4038600" cy="18229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3282158"/>
            <a:ext cx="4038600" cy="18229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6644592"/>
      </p:ext>
    </p:extLst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4473295"/>
      </p:ext>
    </p:extLst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1753337"/>
      </p:ext>
    </p:extLst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9946515"/>
      </p:ext>
    </p:extLst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145650"/>
      </p:ext>
    </p:extLst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4519705"/>
      </p:ext>
    </p:extLst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1204622"/>
      </p:ext>
    </p:extLst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4580137"/>
      </p:ext>
    </p:extLst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3192523"/>
      </p:ext>
    </p:extLst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ASSEMBLEE GENERALE EXTRAORDINAIRE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402263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fr-FR"/>
              <a:t>18 janvier 2007</a:t>
            </a:r>
            <a:endParaRPr lang="fr-F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376863"/>
            <a:ext cx="3176588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fr-FR"/>
              <a:t>SISTBP - Généralités en santé au tavail 18/11/24</a:t>
            </a:r>
            <a:endParaRPr lang="fr-FR" dirty="0"/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5795963" y="5376863"/>
            <a:ext cx="2895600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fr-FR" sz="1400" dirty="0"/>
              <a:t>CPABP</a:t>
            </a:r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4957763"/>
            <a:ext cx="1030287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4" r:id="rId1"/>
    <p:sldLayoutId id="2147484905" r:id="rId2"/>
    <p:sldLayoutId id="2147484906" r:id="rId3"/>
    <p:sldLayoutId id="2147484907" r:id="rId4"/>
    <p:sldLayoutId id="2147484908" r:id="rId5"/>
    <p:sldLayoutId id="2147484909" r:id="rId6"/>
    <p:sldLayoutId id="2147484910" r:id="rId7"/>
    <p:sldLayoutId id="2147484911" r:id="rId8"/>
    <p:sldLayoutId id="2147484912" r:id="rId9"/>
    <p:sldLayoutId id="2147484913" r:id="rId10"/>
    <p:sldLayoutId id="2147484914" r:id="rId11"/>
    <p:sldLayoutId id="2147484915" r:id="rId12"/>
    <p:sldLayoutId id="2147484916" r:id="rId13"/>
    <p:sldLayoutId id="2147484917" r:id="rId14"/>
    <p:sldLayoutId id="2147484918" r:id="rId15"/>
    <p:sldLayoutId id="2147484919" r:id="rId16"/>
    <p:sldLayoutId id="2147484920" r:id="rId17"/>
  </p:sldLayoutIdLst>
  <p:transition>
    <p:pull dir="r"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41476"/>
            <a:ext cx="8642350" cy="952500"/>
          </a:xfrm>
        </p:spPr>
        <p:txBody>
          <a:bodyPr/>
          <a:lstStyle/>
          <a:p>
            <a:pPr eaLnBrk="1" hangingPunct="1"/>
            <a:br>
              <a:rPr lang="fr-FR" altLang="fr-FR" sz="4000" dirty="0">
                <a:solidFill>
                  <a:srgbClr val="0099CC"/>
                </a:solidFill>
                <a:latin typeface="Arial Black" panose="020B0A04020102020204" pitchFamily="34" charset="0"/>
              </a:rPr>
            </a:br>
            <a:r>
              <a:rPr lang="fr-FR" altLang="fr-FR" sz="4000" dirty="0">
                <a:solidFill>
                  <a:srgbClr val="0099CC"/>
                </a:solidFill>
                <a:latin typeface="Arial Black" panose="020B0A04020102020204" pitchFamily="34" charset="0"/>
              </a:rPr>
              <a:t>Généralités </a:t>
            </a:r>
            <a:br>
              <a:rPr lang="fr-FR" altLang="fr-FR" sz="4000" dirty="0">
                <a:solidFill>
                  <a:srgbClr val="0099CC"/>
                </a:solidFill>
                <a:latin typeface="Arial Black" panose="020B0A04020102020204" pitchFamily="34" charset="0"/>
              </a:rPr>
            </a:br>
            <a:r>
              <a:rPr lang="fr-FR" altLang="fr-FR" sz="4000" dirty="0">
                <a:solidFill>
                  <a:srgbClr val="0099CC"/>
                </a:solidFill>
                <a:latin typeface="Arial Black" panose="020B0A04020102020204" pitchFamily="34" charset="0"/>
              </a:rPr>
              <a:t>en santé au travail</a:t>
            </a:r>
            <a:br>
              <a:rPr lang="fr-FR" altLang="fr-FR" sz="4000" dirty="0">
                <a:solidFill>
                  <a:srgbClr val="0099CC"/>
                </a:solidFill>
                <a:latin typeface="Arial Black" panose="020B0A04020102020204" pitchFamily="34" charset="0"/>
              </a:rPr>
            </a:br>
            <a:br>
              <a:rPr lang="fr-FR" altLang="fr-FR" sz="4000" dirty="0">
                <a:solidFill>
                  <a:srgbClr val="0099CC"/>
                </a:solidFill>
                <a:latin typeface="Arial Black" panose="020B0A04020102020204" pitchFamily="34" charset="0"/>
              </a:rPr>
            </a:br>
            <a:r>
              <a:rPr lang="fr-FR" altLang="fr-FR" sz="2400" dirty="0">
                <a:solidFill>
                  <a:srgbClr val="0099CC"/>
                </a:solidFill>
                <a:latin typeface="Arial Black" panose="020B0A04020102020204" pitchFamily="34" charset="0"/>
              </a:rPr>
              <a:t>Réunion du 18 novembre 2024 </a:t>
            </a:r>
            <a:br>
              <a:rPr lang="fr-FR" altLang="fr-FR" sz="2400" dirty="0">
                <a:solidFill>
                  <a:srgbClr val="0099CC"/>
                </a:solidFill>
                <a:latin typeface="Arial Black" panose="020B0A04020102020204" pitchFamily="34" charset="0"/>
              </a:rPr>
            </a:br>
            <a:r>
              <a:rPr lang="fr-FR" altLang="fr-FR" sz="2400" dirty="0">
                <a:solidFill>
                  <a:srgbClr val="0099CC"/>
                </a:solidFill>
                <a:latin typeface="Arial Black" panose="020B0A04020102020204" pitchFamily="34" charset="0"/>
              </a:rPr>
              <a:t>Dr TAKHI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3204"/>
            <a:ext cx="2160240" cy="14696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DB1F6EC-40E5-1DC0-0BC6-5D68D59D89CA}"/>
              </a:ext>
            </a:extLst>
          </p:cNvPr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noFill/>
          <a:ln w="57150">
            <a:solidFill>
              <a:srgbClr val="CC00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9034E-5479-7F19-A711-14FEEE4FB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5D72D761-B037-E1DE-D4E6-F4F0291A45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2281436"/>
            <a:ext cx="8642350" cy="1210154"/>
          </a:xfrm>
        </p:spPr>
        <p:txBody>
          <a:bodyPr/>
          <a:lstStyle/>
          <a:p>
            <a:pPr eaLnBrk="1" hangingPunct="1"/>
            <a:br>
              <a:rPr lang="fr-FR" altLang="fr-FR" sz="4000" dirty="0">
                <a:solidFill>
                  <a:srgbClr val="CC0066"/>
                </a:solidFill>
                <a:latin typeface="Arial Black" panose="020B0A04020102020204" pitchFamily="34" charset="0"/>
              </a:rPr>
            </a:br>
            <a:r>
              <a:rPr lang="fr-FR" altLang="fr-FR" sz="4000" b="1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Inaptitude</a:t>
            </a:r>
            <a:r>
              <a:rPr lang="fr-FR" altLang="fr-FR" sz="4000" dirty="0">
                <a:solidFill>
                  <a:srgbClr val="CC0066"/>
                </a:solidFill>
                <a:latin typeface="Arial Black" panose="020B0A04020102020204" pitchFamily="34" charset="0"/>
              </a:rPr>
              <a:t> </a:t>
            </a:r>
            <a:endParaRPr lang="fr-FR" altLang="fr-FR" sz="2800" b="1" dirty="0">
              <a:solidFill>
                <a:srgbClr val="CC0066"/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EEA713D-817C-1BB9-F352-9B1D458D24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8" y="0"/>
            <a:ext cx="2532278" cy="17227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21B38FB-519C-1909-1474-44452356F12B}"/>
              </a:ext>
            </a:extLst>
          </p:cNvPr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noFill/>
          <a:ln w="57150">
            <a:solidFill>
              <a:srgbClr val="CC00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B0F170C-B230-10B3-FA71-108F9154D7A7}"/>
              </a:ext>
            </a:extLst>
          </p:cNvPr>
          <p:cNvSpPr txBox="1"/>
          <p:nvPr/>
        </p:nvSpPr>
        <p:spPr>
          <a:xfrm>
            <a:off x="3603577" y="2281436"/>
            <a:ext cx="19368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fr-FR" sz="2400" kern="1200" dirty="0">
                <a:solidFill>
                  <a:srgbClr val="0099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PARTIE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1608113"/>
      </p:ext>
    </p:extLst>
  </p:cSld>
  <p:clrMapOvr>
    <a:masterClrMapping/>
  </p:clrMapOvr>
  <p:transition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0D7FB-69AD-1639-2534-F62A3527F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ABE490-62C8-636A-B8C4-B9715C9E1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336" y="121196"/>
            <a:ext cx="1306488" cy="756692"/>
          </a:xfrm>
        </p:spPr>
        <p:txBody>
          <a:bodyPr/>
          <a:lstStyle/>
          <a:p>
            <a:pPr algn="r"/>
            <a:r>
              <a:rPr kumimoji="0" lang="fr-FR" alt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TITRE 3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CAAF81-562F-003D-4302-47D9ED410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7300"/>
            <a:ext cx="8229600" cy="4211860"/>
          </a:xfrm>
        </p:spPr>
        <p:txBody>
          <a:bodyPr/>
          <a:lstStyle/>
          <a:p>
            <a:pPr algn="just"/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L’inaptitude est prononcée par le médecin du travail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et concerne uniquement le poste occupé dans l’entreprise où travaille le salarié.</a:t>
            </a:r>
          </a:p>
          <a:p>
            <a:pPr marL="0" indent="0" algn="just"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L’inaptitude peut être prononcée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avec ou sans possibilité de reclassement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(aptitudes restantes du salarié indiquées en commentaires en cas de reclassement possible).</a:t>
            </a:r>
          </a:p>
          <a:p>
            <a:pPr marL="0" indent="0" algn="just"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L’inaptitude peut être </a:t>
            </a: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d’origine professionnelle ou non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  <a:p>
            <a:pPr lvl="2" algn="just">
              <a:buFont typeface="Wingdings" panose="05000000000000000000" pitchFamily="2" charset="2"/>
              <a:buChar char="Ø"/>
              <a:defRPr/>
            </a:pP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 elle est en lien avec un accident du travail ou une maladie professionnelle alors elle est dite d’origine professionnelle</a:t>
            </a:r>
          </a:p>
          <a:p>
            <a:pPr marL="914400" lvl="2" indent="0" algn="just">
              <a:buNone/>
              <a:defRPr/>
            </a:pPr>
            <a:endParaRPr lang="fr-FR" sz="5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2" algn="just">
              <a:buFont typeface="Wingdings" panose="05000000000000000000" pitchFamily="2" charset="2"/>
              <a:buChar char="Ø"/>
              <a:defRPr/>
            </a:pP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Dans les autres cas elle ne l’est pas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F7AE5A7-39C8-6777-CB78-837604AC5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48572"/>
            <a:ext cx="3176588" cy="266428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1597569303"/>
      </p:ext>
    </p:extLst>
  </p:cSld>
  <p:clrMapOvr>
    <a:masterClrMapping/>
  </p:clrMapOvr>
  <p:transition>
    <p:pull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13D3A2-68D1-AF03-245E-9D1EE88F0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fr-FR" alt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TITRE 3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BAA08E-475D-5173-E52A-F1332FDCC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137" y="1273324"/>
            <a:ext cx="8229600" cy="3771900"/>
          </a:xfrm>
        </p:spPr>
        <p:txBody>
          <a:bodyPr/>
          <a:lstStyle/>
          <a:p>
            <a:pPr algn="just"/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A réception de la notification de l’avis d’inaptitude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l’employeur a 30 jours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pour : </a:t>
            </a:r>
          </a:p>
          <a:p>
            <a:pPr marL="1257300" lvl="2" indent="-457200" algn="just">
              <a:buFont typeface="+mj-lt"/>
              <a:buAutoNum type="arabicPeriod"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Licencier son salarié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cas de dispense de reclassement ou en cas de refus par le salarié du poste de reclassement proposé.</a:t>
            </a:r>
          </a:p>
          <a:p>
            <a:pPr marL="800100" lvl="2" indent="0" algn="just">
              <a:buNone/>
            </a:pPr>
            <a:endParaRPr lang="fr-FR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457200" algn="just">
              <a:buFont typeface="+mj-lt"/>
              <a:buAutoNum type="arabicPeriod" startAt="2"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Reclasser son salarié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sur le poste qu’il a accepté</a:t>
            </a:r>
          </a:p>
          <a:p>
            <a:pPr marL="457200" indent="-457200" algn="just">
              <a:buFont typeface="+mj-lt"/>
              <a:buAutoNum type="arabicPeriod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Si l’employeur dépasse ce délai de 30 jours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alors il devra reprendre le salaire de son salarié à compter du 31</a:t>
            </a:r>
            <a:r>
              <a:rPr lang="fr-FR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jour et ce jusqu’à son licenciement ou reclassement.</a:t>
            </a:r>
          </a:p>
          <a:p>
            <a:pPr marL="457200" indent="-457200">
              <a:buFont typeface="+mj-lt"/>
              <a:buAutoNum type="arabicPeriod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417B739-5FA3-E296-3B15-5BA2C5879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26051"/>
            <a:ext cx="3176588" cy="288949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3239661350"/>
      </p:ext>
    </p:extLst>
  </p:cSld>
  <p:clrMapOvr>
    <a:masterClrMapping/>
  </p:clrMapOvr>
  <p:transition>
    <p:pull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0C849-15E3-2145-0AD8-55A446971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5A635071-AD5E-5AC7-2BAE-DBEEA9D13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2626667"/>
            <a:ext cx="8642350" cy="952500"/>
          </a:xfrm>
        </p:spPr>
        <p:txBody>
          <a:bodyPr/>
          <a:lstStyle/>
          <a:p>
            <a:pPr eaLnBrk="1" hangingPunct="1"/>
            <a:br>
              <a:rPr lang="fr-FR" altLang="fr-FR" sz="4000" dirty="0">
                <a:solidFill>
                  <a:srgbClr val="CC0066"/>
                </a:solidFill>
                <a:latin typeface="Arial Black" panose="020B0A04020102020204" pitchFamily="34" charset="0"/>
              </a:rPr>
            </a:br>
            <a:r>
              <a:rPr lang="fr-FR" altLang="fr-FR" sz="4000" b="1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Fiche d’entreprise et DUERP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3144F40-D2CB-EE41-BF97-0576E6CB3D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8" y="0"/>
            <a:ext cx="2532278" cy="17227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F281659-E12F-8B86-A12D-CBE99E35C238}"/>
              </a:ext>
            </a:extLst>
          </p:cNvPr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noFill/>
          <a:ln w="57150">
            <a:solidFill>
              <a:srgbClr val="CC00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6304432-46FF-6148-33D8-6779D55A2580}"/>
              </a:ext>
            </a:extLst>
          </p:cNvPr>
          <p:cNvSpPr txBox="1"/>
          <p:nvPr/>
        </p:nvSpPr>
        <p:spPr>
          <a:xfrm>
            <a:off x="3711589" y="2395835"/>
            <a:ext cx="17208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fr-FR" kern="1200" dirty="0">
                <a:solidFill>
                  <a:srgbClr val="0099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PARTIE 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7486170"/>
      </p:ext>
    </p:extLst>
  </p:cSld>
  <p:clrMapOvr>
    <a:masterClrMapping/>
  </p:clrMapOvr>
  <p:transition>
    <p:pull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29D80-9597-8362-8956-5C7D4A37B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5E4915-1394-7500-A8B2-5521132E2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336" y="121196"/>
            <a:ext cx="1306488" cy="684684"/>
          </a:xfrm>
        </p:spPr>
        <p:txBody>
          <a:bodyPr/>
          <a:lstStyle/>
          <a:p>
            <a:pPr algn="r"/>
            <a:r>
              <a:rPr kumimoji="0" lang="fr-FR" alt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TITRE 4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8B5789-3916-5F5D-A95E-C1AD41648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638759"/>
            <a:ext cx="7920880" cy="3468216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La fiche d’entreprise est un document réalisé par le service de prévention et de santé au travail</a:t>
            </a:r>
          </a:p>
          <a:p>
            <a:pPr marL="0" indent="0" algn="just">
              <a:buNone/>
            </a:pP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 startAt="2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Elle sert de support à l’élaboration du DUERP</a:t>
            </a:r>
          </a:p>
          <a:p>
            <a:pPr marL="0" indent="0" algn="just">
              <a:buNone/>
            </a:pP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Elle est mise à jour tous les 4 ans</a:t>
            </a:r>
          </a:p>
          <a:p>
            <a:pPr marL="0" indent="0" algn="just">
              <a:buNone/>
            </a:pP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 startAt="4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Elle permet de rattacher les risques existants au sein de l’entreprise au nombre de salariés exposés et de prodiguer des conseils et recommandations aux adhérents afin de limiter les AT/MP et d’être en conformité avec la législation en vigueur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F1CF8E7-191B-663B-1AE0-0B1DE82634FA}"/>
              </a:ext>
            </a:extLst>
          </p:cNvPr>
          <p:cNvSpPr txBox="1"/>
          <p:nvPr/>
        </p:nvSpPr>
        <p:spPr>
          <a:xfrm>
            <a:off x="395536" y="986341"/>
            <a:ext cx="31683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fiche d’entreprise </a:t>
            </a:r>
            <a:endParaRPr lang="fr-FR" dirty="0">
              <a:solidFill>
                <a:srgbClr val="0099CC"/>
              </a:solidFill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48AE29-35A8-FD5D-605E-6F35BE5F8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49788"/>
            <a:ext cx="3176588" cy="203224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4201443825"/>
      </p:ext>
    </p:extLst>
  </p:cSld>
  <p:clrMapOvr>
    <a:masterClrMapping/>
  </p:clrMapOvr>
  <p:transition>
    <p:pull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5F5BE-842B-3B54-EE73-962A21AFA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5204ED-E67D-C1A0-C761-5BE6AE25A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328" y="147414"/>
            <a:ext cx="1361728" cy="756692"/>
          </a:xfrm>
        </p:spPr>
        <p:txBody>
          <a:bodyPr/>
          <a:lstStyle/>
          <a:p>
            <a:pPr algn="r"/>
            <a:r>
              <a:rPr kumimoji="0" lang="fr-FR" alt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TITRE 4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FDDCBE-D7DC-F7E4-B198-4EDBA9D48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968" y="1417340"/>
            <a:ext cx="7986464" cy="3771900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 DUERP est le Document Unique d’Evaluation des Risques Professionnels</a:t>
            </a:r>
          </a:p>
          <a:p>
            <a:pPr marL="0" indent="0" algn="just">
              <a:buNone/>
            </a:pP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 startAt="2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Obligatoire depuis 2001, il doit être réalisé par l’employeur, qui peut le déléguer à une personne ou entreprise compétente</a:t>
            </a:r>
          </a:p>
          <a:p>
            <a:pPr marL="0" indent="0" algn="just">
              <a:buNone/>
            </a:pP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Depuis le 31/03/2022, seules les entreprises de plus de 11 salariés doivent le mettre à jour annuellement</a:t>
            </a:r>
          </a:p>
          <a:p>
            <a:pPr marL="0" indent="0" algn="just">
              <a:buNone/>
            </a:pP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 startAt="4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Il permet d’informer les salariés des risques inhérents au poste et à l’entreprise et d’indiquer les plans d’actions mis en œuvre par l’employeur pour réduire lesdits risques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A0FDF2C-AB13-A4C5-7EB5-A4878220DA20}"/>
              </a:ext>
            </a:extLst>
          </p:cNvPr>
          <p:cNvSpPr txBox="1"/>
          <p:nvPr/>
        </p:nvSpPr>
        <p:spPr>
          <a:xfrm>
            <a:off x="473968" y="837555"/>
            <a:ext cx="15192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99CC"/>
                </a:solidFill>
              </a:rPr>
              <a:t>DUERP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C2C750-6137-952E-BB56-3C4A8EA94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8020" y="5449788"/>
            <a:ext cx="2887960" cy="216941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3596320607"/>
      </p:ext>
    </p:extLst>
  </p:cSld>
  <p:clrMapOvr>
    <a:masterClrMapping/>
  </p:clrMapOvr>
  <p:transition>
    <p:pull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AB6D2BA-A510-93C0-4A4E-71EDDFF2470F}"/>
              </a:ext>
            </a:extLst>
          </p:cNvPr>
          <p:cNvSpPr/>
          <p:nvPr/>
        </p:nvSpPr>
        <p:spPr>
          <a:xfrm>
            <a:off x="2015716" y="2184276"/>
            <a:ext cx="5112568" cy="1346448"/>
          </a:xfrm>
          <a:prstGeom prst="rect">
            <a:avLst/>
          </a:prstGeom>
          <a:solidFill>
            <a:srgbClr val="0099CC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QUESTIONS D’EMPLOYEURS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5217950"/>
      </p:ext>
    </p:extLst>
  </p:cSld>
  <p:clrMapOvr>
    <a:masterClrMapping/>
  </p:clrMapOvr>
  <p:transition>
    <p:pull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909ACB0-2042-9171-B4BF-B8CCA1ED7EE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419364"/>
            <a:ext cx="8229600" cy="4876271"/>
          </a:xfrm>
        </p:spPr>
        <p:txBody>
          <a:bodyPr/>
          <a:lstStyle/>
          <a:p>
            <a:pPr marL="0" indent="0" algn="just">
              <a:buNone/>
            </a:pPr>
            <a:r>
              <a:rPr lang="fr-FR" sz="20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Au bout de combien de temps doit être demandée la visite de reprise? »</a:t>
            </a:r>
          </a:p>
          <a:p>
            <a:pPr marL="0" indent="0" algn="just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Dès que l’employeur a connaissance de la fin d’arrêt de son salarié (quitte à annuler en cas de réception d’une prolongation).</a:t>
            </a:r>
          </a:p>
          <a:p>
            <a:pPr marL="0" indent="0" algn="just"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FR" sz="20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Tant que le salarié n’a pas fait sa visite de reprise, il ne reprend pas son poste de travail? »</a:t>
            </a:r>
          </a:p>
          <a:p>
            <a:pPr marL="0" indent="0" algn="just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Il doit reprendre son poste dès la fin de son arrêt. Cependant il peut différer sa reprise jusqu’à la date de la visite de reprise et deux situations existent : </a:t>
            </a:r>
          </a:p>
          <a:p>
            <a:pPr marL="857250" lvl="1" indent="-457200" algn="just">
              <a:buAutoNum type="alphaLcParenR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 la demande de l’employeur, alors ce dernier devra rémunérer son salarié comme s’il travaillait</a:t>
            </a:r>
          </a:p>
          <a:p>
            <a:pPr marL="857250" lvl="1" indent="-457200" algn="just">
              <a:buAutoNum type="alphaLcParenR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 la demande du salarié, alors il ne sera pas rémunéré et ne sera en absence injustifiée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B210795-4818-3ECE-7B2B-64625A81C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49788"/>
            <a:ext cx="3176588" cy="255687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1376344292"/>
      </p:ext>
    </p:extLst>
  </p:cSld>
  <p:clrMapOvr>
    <a:masterClrMapping/>
  </p:clrMapOvr>
  <p:transition>
    <p:pull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DF8B0-2B4D-02EF-E1D3-FD4FD06A6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B92A09D-A3A2-93AE-2DA9-450F491CFC75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539552" y="508153"/>
            <a:ext cx="8064896" cy="4698693"/>
          </a:xfrm>
        </p:spPr>
        <p:txBody>
          <a:bodyPr/>
          <a:lstStyle/>
          <a:p>
            <a:pPr marL="0" indent="0" algn="just">
              <a:buNone/>
            </a:pPr>
            <a:r>
              <a:rPr lang="fr-FR" sz="20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Comment faire pour une personne malade d’alcoolisme? »</a:t>
            </a:r>
          </a:p>
          <a:p>
            <a:pPr marL="0" indent="0" algn="just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Il faut recevoir son salarié, lui exposer la situation (comportement ébrieux, haleine caractéristique…) et l’informer que vous allez demander une visite (demande employeur). Vous y indiquerez le motif de la visite et il sera reçu par mes soins.</a:t>
            </a:r>
          </a:p>
          <a:p>
            <a:pPr marL="0" indent="0" algn="just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Sachez que tout employeur ayant des postes à risque (pétrin, balancelle, batteur…) peut décider de réaliser des tests de dépistage de toxique (alcool et cannabis) en suivant une procédure et informant l’inspection du travail.</a:t>
            </a:r>
          </a:p>
          <a:p>
            <a:pPr marL="0" indent="0" algn="just"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FR" sz="20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Doit-on réaliser un DUERP par boutique ou un seul s’il s’agit d’un même employeur ayant plusieurs boulangeries? »</a:t>
            </a:r>
          </a:p>
          <a:p>
            <a:pPr marL="0" indent="0" algn="just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Chaque structure doit avoir son DUERP, même si elles sont toutes rattachées à un même employeur.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83062E1-C1A3-9D0B-6965-80F24F38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49788"/>
            <a:ext cx="3176588" cy="216941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2997152746"/>
      </p:ext>
    </p:extLst>
  </p:cSld>
  <p:clrMapOvr>
    <a:masterClrMapping/>
  </p:clrMapOvr>
  <p:transition>
    <p:pull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2A72A-84A9-011D-A303-B77343F5F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D5F77DA-25B9-E7C5-B942-9F36B547B0FF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419364"/>
            <a:ext cx="8147248" cy="4876271"/>
          </a:xfrm>
        </p:spPr>
        <p:txBody>
          <a:bodyPr/>
          <a:lstStyle/>
          <a:p>
            <a:pPr marL="0" indent="0" algn="just">
              <a:buNone/>
            </a:pPr>
            <a:r>
              <a:rPr lang="fr-FR" sz="20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Les RPS doivent ils apparaître dans le DUERP? »</a:t>
            </a:r>
          </a:p>
          <a:p>
            <a:pPr marL="0" indent="0" algn="just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Oui il s’agit d’un risque comme un autre auquel toute structure est confrontée.</a:t>
            </a:r>
          </a:p>
          <a:p>
            <a:pPr marL="0" indent="0" algn="just"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FR" sz="20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Que risque-t-on si cela n’apparaît pas? »</a:t>
            </a:r>
          </a:p>
          <a:p>
            <a:pPr marL="0" indent="0" algn="just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Il est préférable de prendre l’avis d’un juriste, mais cela pourrait vous être reproché par l’inspection du travail, voire en cas d’accident du travail entraîner des conséquences financières pour l’entreprise.</a:t>
            </a:r>
          </a:p>
          <a:p>
            <a:pPr marL="0" indent="0" algn="just"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FR" sz="20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La SOVERIAL est-elle spécialisée dans les DUERP? »</a:t>
            </a:r>
          </a:p>
          <a:p>
            <a:pPr marL="0" indent="0" algn="just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La SOVERIAL est spécialisée dans la vérification du matériel de boulangerie et formation hygiène. A ce titre elle maîtrise parfaitement l’environnement de la boulangerie et permet à l’employeur d’avoir un DUERP exhaustif.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AE0AE68-CA63-36DC-96E5-89C0DF397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49789"/>
            <a:ext cx="3176588" cy="265212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3832472375"/>
      </p:ext>
    </p:extLst>
  </p:cSld>
  <p:clrMapOvr>
    <a:masterClrMapping/>
  </p:clrMapOvr>
  <p:transition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6838"/>
            <a:ext cx="7772400" cy="1225550"/>
          </a:xfrm>
        </p:spPr>
        <p:txBody>
          <a:bodyPr/>
          <a:lstStyle/>
          <a:p>
            <a:pPr eaLnBrk="1" hangingPunct="1"/>
            <a:br>
              <a:rPr lang="fr-FR" altLang="fr-FR" sz="2800" dirty="0"/>
            </a:br>
            <a:endParaRPr lang="fr-FR" altLang="fr-FR" sz="2800" dirty="0"/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684213" y="1298575"/>
            <a:ext cx="77724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fr-FR" altLang="fr-FR" sz="2400" dirty="0">
              <a:solidFill>
                <a:schemeClr val="tx2"/>
              </a:solidFill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7092279" y="722223"/>
            <a:ext cx="18109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>
                <a:solidFill>
                  <a:srgbClr val="0099CC"/>
                </a:solidFill>
                <a:latin typeface="Arial Black" panose="020B0A04020102020204" pitchFamily="34" charset="0"/>
              </a:rPr>
              <a:t>SOMMAIRE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0" y="129698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defTabSz="444500" eaLnBrk="1" hangingPunct="1">
              <a:spcBef>
                <a:spcPct val="50000"/>
              </a:spcBef>
              <a:defRPr/>
            </a:pPr>
            <a:r>
              <a:rPr lang="fr-FR" sz="2000" dirty="0">
                <a:latin typeface="Comic Sans MS" pitchFamily="66" charset="0"/>
                <a:cs typeface="Arial" charset="0"/>
              </a:rPr>
              <a:t>	</a:t>
            </a:r>
            <a:endParaRPr lang="fr-FR" sz="1600" dirty="0">
              <a:latin typeface="+mn-lt"/>
              <a:cs typeface="Arial" charset="0"/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107950" y="1128713"/>
            <a:ext cx="8928100" cy="0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9552" y="2068453"/>
            <a:ext cx="8496498" cy="2189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r-F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Différentes visites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Préconisations du médecin du travail et rôle de l’employeur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Inaptitude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Fiche d’entreprise et DUERP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27" y="96838"/>
            <a:ext cx="1445607" cy="983456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25D7B3A-8991-731A-12F8-1A4FB8DDFF8F}"/>
              </a:ext>
            </a:extLst>
          </p:cNvPr>
          <p:cNvSpPr txBox="1"/>
          <p:nvPr/>
        </p:nvSpPr>
        <p:spPr>
          <a:xfrm>
            <a:off x="2771800" y="2569468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Merci pour votre attention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EDB2042-C88A-2B60-2C53-42CF6BB395A1}"/>
              </a:ext>
            </a:extLst>
          </p:cNvPr>
          <p:cNvSpPr txBox="1"/>
          <p:nvPr/>
        </p:nvSpPr>
        <p:spPr>
          <a:xfrm>
            <a:off x="1988840" y="5017740"/>
            <a:ext cx="52383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tabLst>
                <a:tab pos="3330575" algn="ctr"/>
              </a:tabLst>
            </a:pPr>
            <a:r>
              <a:rPr lang="fr-FR" sz="8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 de Prévention et de Santé au Travail Interentreprises</a:t>
            </a:r>
            <a:endParaRPr lang="fr-FR" sz="800" dirty="0">
              <a:solidFill>
                <a:schemeClr val="bg1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tabLst>
                <a:tab pos="3330575" algn="ctr"/>
              </a:tabLst>
            </a:pPr>
            <a:r>
              <a:rPr lang="fr-FR" sz="8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la Boulangerie et de la Boulangerie-Pâtisserie de Paris et Région Parisienne</a:t>
            </a:r>
            <a:endParaRPr lang="fr-FR" sz="800" dirty="0">
              <a:solidFill>
                <a:schemeClr val="bg1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tabLst>
                <a:tab pos="3330575" algn="ctr"/>
              </a:tabLst>
            </a:pPr>
            <a:r>
              <a:rPr lang="fr-FR" sz="8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35, rue Etienne Marcel 75001 PARIS</a:t>
            </a:r>
            <a:r>
              <a:rPr lang="fr-FR" sz="8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800" dirty="0">
              <a:solidFill>
                <a:schemeClr val="bg1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tabLst>
                <a:tab pos="3330575" algn="ctr"/>
              </a:tabLst>
            </a:pPr>
            <a:r>
              <a:rPr lang="fr-FR" sz="8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 42 36 31 70 - contact@sist-bp.fr</a:t>
            </a:r>
            <a:endParaRPr lang="fr-FR" sz="800" dirty="0">
              <a:solidFill>
                <a:schemeClr val="bg1">
                  <a:lumMod val="75000"/>
                </a:schemeClr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565056"/>
      </p:ext>
    </p:extLst>
  </p:cSld>
  <p:clrMapOvr>
    <a:masterClrMapping/>
  </p:clrMapOvr>
  <p:transition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15730"/>
            <a:ext cx="8642350" cy="1512168"/>
          </a:xfrm>
        </p:spPr>
        <p:txBody>
          <a:bodyPr/>
          <a:lstStyle/>
          <a:p>
            <a:pPr eaLnBrk="1" hangingPunct="1"/>
            <a:r>
              <a:rPr lang="fr-FR" altLang="fr-FR" sz="4000" b="1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Différentes visites et périodicité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2026160" cy="137841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525A2A8-3641-F048-2422-9CD010071987}"/>
              </a:ext>
            </a:extLst>
          </p:cNvPr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noFill/>
          <a:ln w="57150">
            <a:solidFill>
              <a:srgbClr val="CC00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52E02E5-BA1E-2B86-0960-8FCA5FEB0525}"/>
              </a:ext>
            </a:extLst>
          </p:cNvPr>
          <p:cNvSpPr txBox="1"/>
          <p:nvPr/>
        </p:nvSpPr>
        <p:spPr>
          <a:xfrm>
            <a:off x="3131840" y="1993404"/>
            <a:ext cx="28803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fr-FR" sz="3600" b="1" kern="1200" dirty="0">
                <a:solidFill>
                  <a:srgbClr val="0099CC"/>
                </a:solidFill>
              </a:rPr>
              <a:t>PARTIE 1</a:t>
            </a:r>
            <a:endParaRPr lang="fr-FR" sz="3600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AA55E7A-EAB4-7039-8C0F-C5EAD6BD1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59968" y="5367847"/>
            <a:ext cx="3824064" cy="216941"/>
          </a:xfrm>
        </p:spPr>
        <p:txBody>
          <a:bodyPr/>
          <a:lstStyle/>
          <a:p>
            <a:pPr>
              <a:defRPr/>
            </a:pPr>
            <a:endParaRPr lang="fr-FR" sz="1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486570"/>
      </p:ext>
    </p:extLst>
  </p:cSld>
  <p:clrMapOvr>
    <a:masterClrMapping/>
  </p:clrMapOvr>
  <p:transition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02939-1F28-36D8-2A30-938C87BEE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D719C086-D66A-882C-C1A9-3BF2DE3E2B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1188" y="96838"/>
            <a:ext cx="7772400" cy="1225550"/>
          </a:xfrm>
        </p:spPr>
        <p:txBody>
          <a:bodyPr/>
          <a:lstStyle/>
          <a:p>
            <a:pPr eaLnBrk="1" hangingPunct="1"/>
            <a:br>
              <a:rPr lang="fr-FR" altLang="fr-FR" sz="2800" dirty="0"/>
            </a:br>
            <a:endParaRPr lang="fr-FR" altLang="fr-FR" sz="2800" dirty="0"/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6EB8D7A9-5B7C-DA56-8FA2-7F9EB05CF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298575"/>
            <a:ext cx="77724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 dirty="0">
              <a:solidFill>
                <a:schemeClr val="tx2"/>
              </a:solidFill>
            </a:endParaRPr>
          </a:p>
        </p:txBody>
      </p:sp>
      <p:sp>
        <p:nvSpPr>
          <p:cNvPr id="65540" name="Text Box 4">
            <a:extLst>
              <a:ext uri="{FF2B5EF4-FFF2-40B4-BE49-F238E27FC236}">
                <a16:creationId xmlns:a16="http://schemas.microsoft.com/office/drawing/2014/main" id="{2E464EAF-7E74-681B-BD2A-DEDB0B33C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7070" y="154014"/>
            <a:ext cx="13677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None/>
            </a:pPr>
            <a:r>
              <a:rPr lang="fr-FR" altLang="fr-FR" sz="2000" b="1" dirty="0">
                <a:solidFill>
                  <a:srgbClr val="0099CC"/>
                </a:solidFill>
                <a:latin typeface="Arial Black" panose="020B0A04020102020204" pitchFamily="34" charset="0"/>
              </a:rPr>
              <a:t>TITRE 1</a:t>
            </a: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AD6C26FB-D9A5-5692-829E-07C986BA9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698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defTabSz="444500" eaLnBrk="1" hangingPunct="1">
              <a:spcBef>
                <a:spcPct val="50000"/>
              </a:spcBef>
              <a:defRPr/>
            </a:pPr>
            <a:r>
              <a:rPr lang="fr-FR" sz="2000" dirty="0">
                <a:latin typeface="Comic Sans MS" pitchFamily="66" charset="0"/>
                <a:cs typeface="Arial" charset="0"/>
              </a:rPr>
              <a:t>	</a:t>
            </a:r>
            <a:endParaRPr lang="fr-FR" sz="1600" dirty="0">
              <a:latin typeface="+mn-lt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1B8958-19D7-CCF4-AF49-F26A4DF4628A}"/>
              </a:ext>
            </a:extLst>
          </p:cNvPr>
          <p:cNvSpPr/>
          <p:nvPr/>
        </p:nvSpPr>
        <p:spPr>
          <a:xfrm>
            <a:off x="106363" y="1322388"/>
            <a:ext cx="8928100" cy="3527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Périodicité des visites : </a:t>
            </a:r>
            <a:endParaRPr lang="fr-FR" sz="2000" b="1" u="sng" kern="0" dirty="0">
              <a:solidFill>
                <a:srgbClr val="00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tabLst/>
              <a:defRPr/>
            </a:pP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visite médicale de Suivi </a:t>
            </a:r>
            <a:r>
              <a:rPr lang="fr-FR" sz="2000" b="1" kern="0" dirty="0">
                <a:solidFill>
                  <a:srgbClr val="0099CC"/>
                </a:solidFill>
              </a:rPr>
              <a:t>I</a:t>
            </a:r>
            <a:r>
              <a:rPr kumimoji="0" lang="fr-FR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ndividuel</a:t>
            </a: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Simple </a:t>
            </a:r>
            <a:r>
              <a:rPr kumimoji="0" lang="fr-FR" sz="2000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SIS)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doit avoir lieu au maximum tous les 5 ans.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fr-FR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visite médicale de Suivi </a:t>
            </a:r>
            <a:r>
              <a:rPr lang="fr-FR" sz="2000" b="1" kern="0" dirty="0">
                <a:solidFill>
                  <a:srgbClr val="0099CC"/>
                </a:solidFill>
              </a:rPr>
              <a:t>I</a:t>
            </a:r>
            <a:r>
              <a:rPr kumimoji="0" lang="fr-FR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ndividuel</a:t>
            </a: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Adapté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(SIA)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(travailleur de nuit, mineurs, femmes enceintes ou allaitantes, salariés avec RQTH) doit avoir lieu au maximum tous les 3 ans.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visite médicale de Suivi </a:t>
            </a:r>
            <a:r>
              <a:rPr lang="fr-FR" sz="2000" b="1" kern="0" dirty="0">
                <a:solidFill>
                  <a:srgbClr val="0099CC"/>
                </a:solidFill>
              </a:rPr>
              <a:t>I</a:t>
            </a:r>
            <a:r>
              <a:rPr kumimoji="0" lang="fr-FR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ndividuel</a:t>
            </a: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Renforcé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(SIR)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(salariés détenteurs d’un CACES ou d’une habilitation électrique) doit avoir lieu au maximum tous les 4 ans, mais une visite intermédiaire doit être organisée tous les 2 ans.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09CCC63-3073-DBFA-5702-AF23C5109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73701"/>
            <a:ext cx="3176588" cy="241299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1486860504"/>
      </p:ext>
    </p:extLst>
  </p:cSld>
  <p:clrMapOvr>
    <a:masterClrMapping/>
  </p:clrMapOvr>
  <p:transition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6838"/>
            <a:ext cx="7772400" cy="1225550"/>
          </a:xfrm>
        </p:spPr>
        <p:txBody>
          <a:bodyPr/>
          <a:lstStyle/>
          <a:p>
            <a:pPr eaLnBrk="1" hangingPunct="1"/>
            <a:br>
              <a:rPr lang="fr-FR" altLang="fr-FR" sz="2800" dirty="0"/>
            </a:br>
            <a:endParaRPr lang="fr-FR" altLang="fr-FR" sz="2800" dirty="0"/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684213" y="1298575"/>
            <a:ext cx="77724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 dirty="0">
              <a:solidFill>
                <a:schemeClr val="tx2"/>
              </a:solidFill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7663731" y="84830"/>
            <a:ext cx="14397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>
                <a:solidFill>
                  <a:srgbClr val="0099CC"/>
                </a:solidFill>
                <a:latin typeface="Arial Black" panose="020B0A04020102020204" pitchFamily="34" charset="0"/>
              </a:rPr>
              <a:t>TITRE 1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0" y="129698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defTabSz="444500" eaLnBrk="1" hangingPunct="1">
              <a:spcBef>
                <a:spcPct val="50000"/>
              </a:spcBef>
              <a:defRPr/>
            </a:pPr>
            <a:r>
              <a:rPr lang="fr-FR" sz="2000" dirty="0">
                <a:latin typeface="Comic Sans MS" pitchFamily="66" charset="0"/>
                <a:cs typeface="Arial" charset="0"/>
              </a:rPr>
              <a:t>	</a:t>
            </a:r>
            <a:endParaRPr lang="fr-FR" sz="1600" dirty="0">
              <a:latin typeface="+mn-lt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363" y="648164"/>
            <a:ext cx="89281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000" b="1" u="sng" dirty="0"/>
              <a:t>Visites obligatoires: </a:t>
            </a:r>
          </a:p>
          <a:p>
            <a:pPr lvl="0"/>
            <a:endParaRPr lang="fr-FR" sz="800" b="1" u="sng" dirty="0"/>
          </a:p>
          <a:p>
            <a:pPr lvl="0"/>
            <a:endParaRPr lang="fr-FR" sz="500" b="1" u="sng" dirty="0"/>
          </a:p>
          <a:p>
            <a:pPr lvl="0" algn="just"/>
            <a:r>
              <a:rPr lang="fr-FR" sz="2000" b="1" dirty="0">
                <a:solidFill>
                  <a:srgbClr val="FF0000"/>
                </a:solidFill>
              </a:rPr>
              <a:t>Visite d’embauche </a:t>
            </a:r>
            <a:r>
              <a:rPr lang="fr-FR" sz="2000" dirty="0"/>
              <a:t>:  dans les 3 mois suivants la date d’embauche, avant la prise de poste pour les salariés en suivi renforcé, les mineurs ou ceux travaillant de nuit.</a:t>
            </a:r>
          </a:p>
          <a:p>
            <a:pPr lvl="0" algn="just"/>
            <a:endParaRPr lang="fr-FR" sz="1000" dirty="0"/>
          </a:p>
          <a:p>
            <a:pPr lvl="0" algn="just"/>
            <a:r>
              <a:rPr lang="fr-FR" sz="2000" b="1" dirty="0">
                <a:solidFill>
                  <a:srgbClr val="FF0000"/>
                </a:solidFill>
              </a:rPr>
              <a:t>Visite périodique </a:t>
            </a:r>
            <a:r>
              <a:rPr lang="fr-FR" sz="2000" dirty="0"/>
              <a:t>: au SISTBP nous réalisions le suivi tous les deux ans pour nos adhérents, nous passerons à 3 ans à compter de 2025.</a:t>
            </a:r>
          </a:p>
          <a:p>
            <a:pPr lvl="0" algn="just"/>
            <a:endParaRPr lang="fr-FR" sz="1000" dirty="0"/>
          </a:p>
          <a:p>
            <a:pPr lvl="0" algn="just"/>
            <a:r>
              <a:rPr lang="fr-FR" sz="2000" b="1" dirty="0">
                <a:solidFill>
                  <a:srgbClr val="FF0000"/>
                </a:solidFill>
              </a:rPr>
              <a:t>Visite de reprise </a:t>
            </a:r>
            <a:r>
              <a:rPr lang="fr-FR" sz="2000" dirty="0"/>
              <a:t>(</a:t>
            </a:r>
            <a:r>
              <a:rPr lang="fr-FR" sz="2000" b="1" dirty="0"/>
              <a:t>réalisée dans les 8 jours qui suivent la reprise</a:t>
            </a:r>
            <a:r>
              <a:rPr lang="fr-FR" sz="2000" dirty="0"/>
              <a:t>) : 	</a:t>
            </a:r>
          </a:p>
          <a:p>
            <a:pPr lvl="0" algn="just"/>
            <a:r>
              <a:rPr lang="fr-FR" sz="2000" dirty="0"/>
              <a:t>	- Maladie au bout de 60 jours</a:t>
            </a:r>
          </a:p>
          <a:p>
            <a:pPr lvl="0" algn="just"/>
            <a:r>
              <a:rPr lang="fr-FR" sz="2000" dirty="0"/>
              <a:t>	- Accident de travail au bout de 30 jours</a:t>
            </a:r>
          </a:p>
          <a:p>
            <a:pPr lvl="0" algn="just"/>
            <a:r>
              <a:rPr lang="fr-FR" sz="2000" dirty="0"/>
              <a:t>	- Maladie professionnelle quelque soit la durée de l’arrêt</a:t>
            </a:r>
          </a:p>
          <a:p>
            <a:pPr lvl="0" algn="just"/>
            <a:endParaRPr lang="fr-FR" sz="1000" dirty="0"/>
          </a:p>
          <a:p>
            <a:pPr lvl="0" algn="just"/>
            <a:r>
              <a:rPr lang="fr-FR" sz="2000" b="1" dirty="0"/>
              <a:t>Ces visites sont obligatoires et inscrites dans le code du travail.</a:t>
            </a:r>
          </a:p>
          <a:p>
            <a:pPr lvl="0" algn="just"/>
            <a:r>
              <a:rPr lang="fr-FR" sz="2000" b="1" dirty="0"/>
              <a:t>Une absence répétée ou un refus de s’y rendre sont passibles de sanctions pouvant conduire au licenciement.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A2F8CD-DE3A-1833-B4D0-E58384CD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2119" y="5473701"/>
            <a:ext cx="3176588" cy="241299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 </a:t>
            </a:r>
          </a:p>
        </p:txBody>
      </p:sp>
    </p:spTree>
    <p:extLst>
      <p:ext uri="{BB962C8B-B14F-4D97-AF65-F5344CB8AC3E}">
        <p14:creationId xmlns:p14="http://schemas.microsoft.com/office/powerpoint/2010/main" val="527078089"/>
      </p:ext>
    </p:extLst>
  </p:cSld>
  <p:clrMapOvr>
    <a:masterClrMapping/>
  </p:clrMapOvr>
  <p:transition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26D9F-3FE7-E86B-43B4-BB192BFF8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6D012990-A127-5F14-6311-14C91E4580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1188" y="96838"/>
            <a:ext cx="7772400" cy="1225550"/>
          </a:xfrm>
        </p:spPr>
        <p:txBody>
          <a:bodyPr/>
          <a:lstStyle/>
          <a:p>
            <a:pPr eaLnBrk="1" hangingPunct="1"/>
            <a:br>
              <a:rPr lang="fr-FR" altLang="fr-FR" sz="2800" dirty="0"/>
            </a:br>
            <a:endParaRPr lang="fr-FR" altLang="fr-FR" sz="2800" dirty="0"/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DAD08087-04CF-87BB-1070-BB37AE579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298575"/>
            <a:ext cx="77724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 dirty="0">
              <a:solidFill>
                <a:schemeClr val="tx2"/>
              </a:solidFill>
            </a:endParaRPr>
          </a:p>
        </p:txBody>
      </p:sp>
      <p:sp>
        <p:nvSpPr>
          <p:cNvPr id="65540" name="Text Box 4">
            <a:extLst>
              <a:ext uri="{FF2B5EF4-FFF2-40B4-BE49-F238E27FC236}">
                <a16:creationId xmlns:a16="http://schemas.microsoft.com/office/drawing/2014/main" id="{307A8923-9C8E-F88D-ED3A-2B7991A0D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7915" y="162318"/>
            <a:ext cx="14568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>
                <a:solidFill>
                  <a:srgbClr val="0099CC"/>
                </a:solidFill>
                <a:latin typeface="Arial Black" panose="020B0A04020102020204" pitchFamily="34" charset="0"/>
              </a:rPr>
              <a:t>TITRE 1</a:t>
            </a: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53B34C68-A88E-BB67-BB39-17DD2F67C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698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defTabSz="444500" eaLnBrk="1" hangingPunct="1">
              <a:spcBef>
                <a:spcPct val="50000"/>
              </a:spcBef>
              <a:defRPr/>
            </a:pPr>
            <a:r>
              <a:rPr lang="fr-FR" sz="2000" dirty="0">
                <a:latin typeface="Comic Sans MS" pitchFamily="66" charset="0"/>
                <a:cs typeface="Arial" charset="0"/>
              </a:rPr>
              <a:t>	</a:t>
            </a:r>
            <a:endParaRPr lang="fr-FR" sz="1600" dirty="0">
              <a:latin typeface="+mn-lt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378B79-674D-EFEE-23B4-3A5538E1BD39}"/>
              </a:ext>
            </a:extLst>
          </p:cNvPr>
          <p:cNvSpPr/>
          <p:nvPr/>
        </p:nvSpPr>
        <p:spPr>
          <a:xfrm>
            <a:off x="249933" y="1057300"/>
            <a:ext cx="8640960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Visites</a:t>
            </a:r>
            <a:r>
              <a:rPr kumimoji="0" lang="fr-FR" sz="20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occasionnelles: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1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fr-FR" sz="2000" b="1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Demande employeur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Cette visite a pour objet de répondre à une interrogation de l’adhérent elle doit donc être motivée (motif de la demande lu au salarié convoqué)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fr-FR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defRPr/>
            </a:pPr>
            <a:r>
              <a:rPr kumimoji="0" lang="fr-FR" sz="2000" b="1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Demande salariée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Pendant les heures de travail, elle doit être demandée par l’employeur sans demande de motif (secret médical), en dehors des heures de travail par le salarié lui-même sans information à l’employeur.</a:t>
            </a:r>
          </a:p>
          <a:p>
            <a:pPr algn="just">
              <a:spcBef>
                <a:spcPct val="20000"/>
              </a:spcBef>
              <a:defRPr/>
            </a:pPr>
            <a:endParaRPr kumimoji="0" lang="fr-FR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fr-FR" sz="2000" b="1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Pré-reprise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A l’initiative du salarié, de l’un de ses médecins, du médecin conseil ou du médecin du travail. Elle a lieu pendant l’arrêt d’un salarié, à compter de son 30</a:t>
            </a:r>
            <a:r>
              <a:rPr kumimoji="0" lang="fr-FR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ème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jour d’arrêt et permet d’anticiper la reprise.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BA285D-4409-A96A-3FA6-CA27B057C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72113"/>
            <a:ext cx="3176588" cy="241299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3618013397"/>
      </p:ext>
    </p:extLst>
  </p:cSld>
  <p:clrMapOvr>
    <a:masterClrMapping/>
  </p:clrMapOvr>
  <p:transition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37447-F0AE-9619-E0FB-E19FD14ED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2AAE0C5-61B0-A428-CB98-1BA3B4932F9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1188" y="96838"/>
            <a:ext cx="7772400" cy="1225550"/>
          </a:xfrm>
        </p:spPr>
        <p:txBody>
          <a:bodyPr/>
          <a:lstStyle/>
          <a:p>
            <a:pPr eaLnBrk="1" hangingPunct="1"/>
            <a:br>
              <a:rPr lang="fr-FR" altLang="fr-FR" sz="2800" dirty="0"/>
            </a:br>
            <a:endParaRPr lang="fr-FR" altLang="fr-FR" sz="2800" dirty="0"/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B0ED5332-5B2E-4026-48B0-50CA4F6CB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298575"/>
            <a:ext cx="77724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 dirty="0">
              <a:solidFill>
                <a:schemeClr val="tx2"/>
              </a:solidFill>
            </a:endParaRPr>
          </a:p>
        </p:txBody>
      </p:sp>
      <p:sp>
        <p:nvSpPr>
          <p:cNvPr id="65540" name="Text Box 4">
            <a:extLst>
              <a:ext uri="{FF2B5EF4-FFF2-40B4-BE49-F238E27FC236}">
                <a16:creationId xmlns:a16="http://schemas.microsoft.com/office/drawing/2014/main" id="{C72BBB1D-4B29-7506-467E-E048CB8FE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078" y="158926"/>
            <a:ext cx="12956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>
                <a:solidFill>
                  <a:srgbClr val="0099CC"/>
                </a:solidFill>
                <a:latin typeface="Arial Black" panose="020B0A04020102020204" pitchFamily="34" charset="0"/>
              </a:rPr>
              <a:t>TITRE 1</a:t>
            </a: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E8D0CAD8-0FE6-01CE-9CE1-25745DEE5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698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defTabSz="444500" eaLnBrk="1" hangingPunct="1">
              <a:spcBef>
                <a:spcPct val="50000"/>
              </a:spcBef>
              <a:defRPr/>
            </a:pPr>
            <a:r>
              <a:rPr lang="fr-FR" sz="2000" dirty="0">
                <a:latin typeface="Comic Sans MS" pitchFamily="66" charset="0"/>
                <a:cs typeface="Arial" charset="0"/>
              </a:rPr>
              <a:t>	</a:t>
            </a:r>
            <a:endParaRPr lang="fr-FR" sz="1600" dirty="0">
              <a:latin typeface="+mn-lt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6596821-4026-B328-E4AF-AC832CBA7C4D}"/>
              </a:ext>
            </a:extLst>
          </p:cNvPr>
          <p:cNvSpPr/>
          <p:nvPr/>
        </p:nvSpPr>
        <p:spPr>
          <a:xfrm>
            <a:off x="284920" y="1918803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Toute demande de visite doit être faite via le </a:t>
            </a: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portail adhérent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 en remplissant une </a:t>
            </a: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fiche de demande de visite </a:t>
            </a: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dûment renseignée.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2000" kern="0" dirty="0">
                <a:solidFill>
                  <a:srgbClr val="000000"/>
                </a:solidFill>
              </a:rPr>
              <a:t>Cette </a:t>
            </a:r>
            <a:r>
              <a:rPr lang="fr-FR" sz="2000" b="1" kern="0" dirty="0">
                <a:solidFill>
                  <a:srgbClr val="000000"/>
                </a:solidFill>
              </a:rPr>
              <a:t>traçabilité est obligatoire </a:t>
            </a:r>
            <a:r>
              <a:rPr lang="fr-FR" sz="2000" kern="0" dirty="0">
                <a:solidFill>
                  <a:srgbClr val="000000"/>
                </a:solidFill>
              </a:rPr>
              <a:t>et vous </a:t>
            </a:r>
            <a:r>
              <a:rPr lang="fr-FR" sz="2000" b="1" kern="0" dirty="0">
                <a:solidFill>
                  <a:srgbClr val="000000"/>
                </a:solidFill>
              </a:rPr>
              <a:t>protège en cas de litige </a:t>
            </a:r>
            <a:r>
              <a:rPr lang="fr-FR" sz="2000" kern="0" dirty="0">
                <a:solidFill>
                  <a:srgbClr val="000000"/>
                </a:solidFill>
              </a:rPr>
              <a:t>(preuve de votre respect des obligations légales de l’employeur). </a:t>
            </a:r>
            <a:endParaRPr kumimoji="0" lang="fr-FR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D4A1DB-9DE9-096F-A9CD-687CA888D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53063"/>
            <a:ext cx="3176588" cy="241299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1883383137"/>
      </p:ext>
    </p:extLst>
  </p:cSld>
  <p:clrMapOvr>
    <a:masterClrMapping/>
  </p:clrMapOvr>
  <p:transition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7C637-FB36-6826-05A3-4F1231096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920EA850-49C3-C68F-03FA-563940D34E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3289548"/>
            <a:ext cx="8642350" cy="1008112"/>
          </a:xfrm>
        </p:spPr>
        <p:txBody>
          <a:bodyPr/>
          <a:lstStyle/>
          <a:p>
            <a:pPr eaLnBrk="1" hangingPunct="1"/>
            <a:br>
              <a:rPr lang="fr-FR" altLang="fr-FR" sz="4000" dirty="0">
                <a:solidFill>
                  <a:srgbClr val="CC0066"/>
                </a:solidFill>
                <a:latin typeface="Arial Black" panose="020B0A04020102020204" pitchFamily="34" charset="0"/>
              </a:rPr>
            </a:br>
            <a:r>
              <a:rPr lang="fr-FR" altLang="fr-FR" sz="4000" b="1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Préconisations du médecin </a:t>
            </a:r>
            <a:br>
              <a:rPr lang="fr-FR" altLang="fr-FR" sz="4000" b="1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fr-FR" sz="4000" b="1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travail et rôle de l’employeur</a:t>
            </a:r>
            <a:br>
              <a:rPr lang="fr-FR" altLang="fr-FR" sz="4000" dirty="0">
                <a:solidFill>
                  <a:srgbClr val="CC0066"/>
                </a:solidFill>
                <a:latin typeface="Arial Black" panose="020B0A04020102020204" pitchFamily="34" charset="0"/>
              </a:rPr>
            </a:br>
            <a:br>
              <a:rPr lang="fr-FR" altLang="fr-FR" sz="4000" dirty="0">
                <a:solidFill>
                  <a:srgbClr val="CC0066"/>
                </a:solidFill>
                <a:latin typeface="Arial Black" panose="020B0A04020102020204" pitchFamily="34" charset="0"/>
              </a:rPr>
            </a:br>
            <a:r>
              <a:rPr lang="fr-FR" altLang="fr-FR" sz="4000" dirty="0">
                <a:solidFill>
                  <a:srgbClr val="CC0066"/>
                </a:solidFill>
                <a:latin typeface="Arial Black" panose="020B0A04020102020204" pitchFamily="34" charset="0"/>
              </a:rPr>
              <a:t> </a:t>
            </a:r>
            <a:endParaRPr lang="fr-FR" altLang="fr-FR" sz="2800" b="1" dirty="0">
              <a:solidFill>
                <a:srgbClr val="CC0066"/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8E611AF-7558-5C5B-5882-4764E1EC55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8" y="0"/>
            <a:ext cx="2532278" cy="17227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5858BAA-C038-8B32-47CE-CE612BAD2B31}"/>
              </a:ext>
            </a:extLst>
          </p:cNvPr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noFill/>
          <a:ln w="57150">
            <a:solidFill>
              <a:srgbClr val="CC00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2241649-D510-1C0E-0FFA-9F88B4740746}"/>
              </a:ext>
            </a:extLst>
          </p:cNvPr>
          <p:cNvSpPr txBox="1"/>
          <p:nvPr/>
        </p:nvSpPr>
        <p:spPr>
          <a:xfrm>
            <a:off x="3167844" y="1993404"/>
            <a:ext cx="28083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fr-FR" sz="3600" dirty="0">
                <a:solidFill>
                  <a:srgbClr val="0099CC"/>
                </a:solidFill>
              </a:rPr>
              <a:t>PARTIE 2</a:t>
            </a:r>
            <a:endParaRPr lang="fr-FR" sz="3600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906707"/>
      </p:ext>
    </p:extLst>
  </p:cSld>
  <p:clrMapOvr>
    <a:masterClrMapping/>
  </p:clrMapOvr>
  <p:transition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D71B0D-D6B6-299F-AE22-DDE65D4C7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8344" y="193204"/>
            <a:ext cx="1306488" cy="684684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99CC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TITRE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C7AB2A-C343-F846-D027-D41E8DF0A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 médecin du travail peut être amené à mettre en place des aménagements pour le maintien du salarié à son poste de travail.</a:t>
            </a:r>
          </a:p>
          <a:p>
            <a:pPr marL="0" indent="0" algn="just"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Ces aménagements s’imposent à l’employeur tant que ce dernier n’a pas établi un courrier à l’attention du médecin du travail ET du salarié indiquant les motifs pour lesquels les préconisations demandées ne peuvent être mises en place.</a:t>
            </a:r>
          </a:p>
          <a:p>
            <a:pPr marL="0" indent="0" algn="just">
              <a:buNone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 réception du courrier de l’employeur, le salarié sera convoqué de nouveau avec selon les situations soit une mise en arrêt de travail, soit une mise en inaptitude.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C486D8-C303-61FC-79C4-E5FB0A2A1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3706" y="5449788"/>
            <a:ext cx="3176588" cy="265213"/>
          </a:xfrm>
        </p:spPr>
        <p:txBody>
          <a:bodyPr/>
          <a:lstStyle/>
          <a:p>
            <a:pPr>
              <a:defRPr/>
            </a:pPr>
            <a:r>
              <a:rPr lang="fr-FR" sz="1000" dirty="0">
                <a:solidFill>
                  <a:schemeClr val="bg1">
                    <a:lumMod val="75000"/>
                  </a:schemeClr>
                </a:solidFill>
              </a:rPr>
              <a:t>SISTBP - Généralités en santé au travail</a:t>
            </a:r>
          </a:p>
        </p:txBody>
      </p:sp>
    </p:spTree>
    <p:extLst>
      <p:ext uri="{BB962C8B-B14F-4D97-AF65-F5344CB8AC3E}">
        <p14:creationId xmlns:p14="http://schemas.microsoft.com/office/powerpoint/2010/main" val="3645196514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ASSEMBLEE GENERALE 2008">
  <a:themeElements>
    <a:clrScheme name="ASSEMBLEE GENERALE 20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SSEMBLEE GENERALE 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SSEMBLEE GENERALE 20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SEMBLEE GENERALE 20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SEMBLEE GENERALE 20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SEMBLEE GENERALE 20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SEMBLEE GENERALE 20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SEMBLEE GENERALE 20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SEMBLEE GENERALE 20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SEMBLEE GENERALE 20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SEMBLEE GENERALE 20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SEMBLEE GENERALE 20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SEMBLEE GENERALE 20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SEMBLEE GENERALE 20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ASSEMBLEE GENERALE 2008</Template>
  <TotalTime>10293</TotalTime>
  <Words>1399</Words>
  <Application>Microsoft Office PowerPoint</Application>
  <PresentationFormat>Affichage à l'écran (16:10)</PresentationFormat>
  <Paragraphs>140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Arial Black</vt:lpstr>
      <vt:lpstr>Cambria</vt:lpstr>
      <vt:lpstr>Comic Sans MS</vt:lpstr>
      <vt:lpstr>Wingdings</vt:lpstr>
      <vt:lpstr>ASSEMBLEE GENERALE 2008</vt:lpstr>
      <vt:lpstr> Généralités  en santé au travail  Réunion du 18 novembre 2024  Dr TAKHI</vt:lpstr>
      <vt:lpstr> </vt:lpstr>
      <vt:lpstr>Différentes visites et périodicité</vt:lpstr>
      <vt:lpstr> </vt:lpstr>
      <vt:lpstr> </vt:lpstr>
      <vt:lpstr> </vt:lpstr>
      <vt:lpstr> </vt:lpstr>
      <vt:lpstr> Préconisations du médecin  du travail et rôle de l’employeur   </vt:lpstr>
      <vt:lpstr>TITRE 2</vt:lpstr>
      <vt:lpstr> Inaptitude </vt:lpstr>
      <vt:lpstr>TITRE 3</vt:lpstr>
      <vt:lpstr>TITRE 3</vt:lpstr>
      <vt:lpstr> Fiche d’entreprise et DUERP </vt:lpstr>
      <vt:lpstr>TITRE 4</vt:lpstr>
      <vt:lpstr>TITRE 4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cpb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Produit d’exploitation de 2007 à 2011</dc:title>
  <dc:creator>Marc Nexhip</dc:creator>
  <cp:lastModifiedBy>TAKHI Karim</cp:lastModifiedBy>
  <cp:revision>1157</cp:revision>
  <cp:lastPrinted>2024-12-17T15:32:07Z</cp:lastPrinted>
  <dcterms:created xsi:type="dcterms:W3CDTF">2008-01-28T13:18:38Z</dcterms:created>
  <dcterms:modified xsi:type="dcterms:W3CDTF">2024-12-18T09:48:54Z</dcterms:modified>
</cp:coreProperties>
</file>